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7" r:id="rId2"/>
    <p:sldId id="256" r:id="rId3"/>
    <p:sldId id="328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29" r:id="rId60"/>
    <p:sldId id="319" r:id="rId61"/>
    <p:sldId id="320" r:id="rId62"/>
    <p:sldId id="330" r:id="rId63"/>
    <p:sldId id="322" r:id="rId64"/>
    <p:sldId id="331" r:id="rId65"/>
    <p:sldId id="324" r:id="rId66"/>
    <p:sldId id="325" r:id="rId6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C40FF-7E9A-45BE-B6BE-042079E452CE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1E957-B3BC-492B-8C0C-E9FCC2C5E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64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913" y="744538"/>
            <a:ext cx="6615112" cy="37226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3100" y="4714875"/>
            <a:ext cx="5392738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369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726F45-0554-4355-A911-4481D12E48F9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7133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8C4CAA-E1ED-4D74-B6CA-C055DC815273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3902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C44361-59E5-43DB-8797-141153731994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3995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4B12A1E-C11A-429A-81BD-21BE83E8F678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622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07586C-BCC7-42DF-848B-0206B97979B5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4187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C2FDDA-6380-414C-99A1-E2E7E722ABA3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9776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713384-5A91-4E7B-975B-426F87C37E93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9749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8E1F265-C950-41F8-A842-56B311E8A60F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0213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F62F4C-A415-44EB-B5CF-0FBC7DCA45D1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1868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FDBDAA-9D58-49F8-891A-297D12B4495E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699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913" y="744538"/>
            <a:ext cx="6615112" cy="37226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73100" y="4714875"/>
            <a:ext cx="5392738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813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F390BE-F96E-47E9-954E-9E11F5856430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9799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9866F2-8FF8-43F1-9B5D-65CE27AC8D47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7272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E5363C-A918-4FB8-94D2-A5E6B2334141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5304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3024BE-643B-4D59-B8F7-4CF7BF6D98FE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9475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882E71-2B62-44E2-A99E-36C9B4CEF634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5735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3ECDBF-0CCC-4D8C-9FCB-CB4F6C631A8B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84541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8A840E-ED0B-47A3-8A20-170604D4BEF0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3960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765EE77-646B-46BF-AF70-E4992B9FE85A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79824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3BB8FC-41DD-47C5-BEDF-9F74A13DC37E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9309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F3749C-7D30-4372-B14F-EDBD79EDF4B5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0589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913" y="744538"/>
            <a:ext cx="6615112" cy="37226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73100" y="4714875"/>
            <a:ext cx="5392738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17910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F25CDD-102B-4872-8090-A1D7A03848DB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92329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83C4B1-733F-4A7C-B647-0B61841D54D7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54899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7E86E8-EF63-40A1-BA6F-A8A57FC61860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10446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686EC1-5499-4A0F-ADA1-5DADE1A9E4C8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18042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E80C5D-6DC8-43EF-A94A-825373AF6A00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08882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B2C04FC-AF90-4605-AF83-23BC6777FAF6}" type="slidenum">
              <a:rPr lang="pt-BR" altLang="pt-BR" smtClean="0"/>
              <a:pPr>
                <a:defRPr/>
              </a:pPr>
              <a:t>60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94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9FD637-FC07-425C-8F7A-8DDC6612353B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024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912C9F-3223-4FA0-A2EE-6276D96812EC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990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B12EED6-8F57-41E3-B0C9-2EA454241057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7395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A1CEBF-8A6A-4BB5-9FB4-18CE8D97B42E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0964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3277E6-5100-4D7F-8AD2-507B2865C745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1606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25DB65-9328-4EB5-BB23-C976C4B59258}" type="slidenum">
              <a:rPr lang="pt-BR" altLang="pt-BR" smtClean="0">
                <a:latin typeface="Arial" panose="020B060402020202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pt-BR" altLang="pt-BR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179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12495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334E172-0FCC-4D6D-BB28-572536BDAFED}" type="datetimeFigureOut">
              <a:rPr lang="pt-BR" smtClean="0"/>
              <a:pPr/>
              <a:t>30/09/2019</a:t>
            </a:fld>
            <a:endParaRPr lang="pt-BR"/>
          </a:p>
        </p:txBody>
      </p:sp>
      <p:sp>
        <p:nvSpPr>
          <p:cNvPr id="7" name="Subtítulo 10"/>
          <p:cNvSpPr txBox="1">
            <a:spLocks/>
          </p:cNvSpPr>
          <p:nvPr userDrawn="1"/>
        </p:nvSpPr>
        <p:spPr bwMode="auto">
          <a:xfrm>
            <a:off x="231458" y="6356350"/>
            <a:ext cx="6000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 smtClean="0">
                <a:solidFill>
                  <a:srgbClr val="A6A6A6"/>
                </a:solidFill>
              </a:rPr>
              <a:t>Secretaria de Gestão Estratégica (SEGE)</a:t>
            </a:r>
          </a:p>
        </p:txBody>
      </p:sp>
    </p:spTree>
    <p:extLst>
      <p:ext uri="{BB962C8B-B14F-4D97-AF65-F5344CB8AC3E}">
        <p14:creationId xmlns:p14="http://schemas.microsoft.com/office/powerpoint/2010/main" val="268400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12495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334E172-0FCC-4D6D-BB28-572536BDAFED}" type="datetimeFigureOut">
              <a:rPr lang="pt-BR" smtClean="0"/>
              <a:pPr/>
              <a:t>30/09/2019</a:t>
            </a:fld>
            <a:endParaRPr lang="pt-BR"/>
          </a:p>
        </p:txBody>
      </p:sp>
      <p:sp>
        <p:nvSpPr>
          <p:cNvPr id="8" name="Subtítulo 10"/>
          <p:cNvSpPr txBox="1">
            <a:spLocks/>
          </p:cNvSpPr>
          <p:nvPr userDrawn="1"/>
        </p:nvSpPr>
        <p:spPr bwMode="auto">
          <a:xfrm>
            <a:off x="231458" y="6356350"/>
            <a:ext cx="6000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 smtClean="0">
                <a:solidFill>
                  <a:srgbClr val="A6A6A6"/>
                </a:solidFill>
              </a:rPr>
              <a:t>Secretaria de Gestão Estratégica (SEGE)</a:t>
            </a:r>
          </a:p>
        </p:txBody>
      </p:sp>
    </p:spTree>
    <p:extLst>
      <p:ext uri="{BB962C8B-B14F-4D97-AF65-F5344CB8AC3E}">
        <p14:creationId xmlns:p14="http://schemas.microsoft.com/office/powerpoint/2010/main" val="166499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12495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334E172-0FCC-4D6D-BB28-572536BDAFED}" type="datetimeFigureOut">
              <a:rPr lang="pt-BR" smtClean="0"/>
              <a:pPr/>
              <a:t>30/09/2019</a:t>
            </a:fld>
            <a:endParaRPr lang="pt-BR"/>
          </a:p>
        </p:txBody>
      </p:sp>
      <p:sp>
        <p:nvSpPr>
          <p:cNvPr id="8" name="Subtítulo 10"/>
          <p:cNvSpPr txBox="1">
            <a:spLocks/>
          </p:cNvSpPr>
          <p:nvPr userDrawn="1"/>
        </p:nvSpPr>
        <p:spPr bwMode="auto">
          <a:xfrm>
            <a:off x="231458" y="6356350"/>
            <a:ext cx="6000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 smtClean="0">
                <a:solidFill>
                  <a:srgbClr val="A6A6A6"/>
                </a:solidFill>
              </a:rPr>
              <a:t>Secretaria de Gestão Estratégica (SEGE)</a:t>
            </a:r>
          </a:p>
        </p:txBody>
      </p:sp>
    </p:spTree>
    <p:extLst>
      <p:ext uri="{BB962C8B-B14F-4D97-AF65-F5344CB8AC3E}">
        <p14:creationId xmlns:p14="http://schemas.microsoft.com/office/powerpoint/2010/main" val="1253684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12495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334E172-0FCC-4D6D-BB28-572536BDAFED}" type="datetimeFigureOut">
              <a:rPr lang="pt-BR" smtClean="0"/>
              <a:pPr/>
              <a:t>30/09/2019</a:t>
            </a:fld>
            <a:endParaRPr lang="pt-BR"/>
          </a:p>
        </p:txBody>
      </p:sp>
      <p:sp>
        <p:nvSpPr>
          <p:cNvPr id="8" name="Subtítulo 10"/>
          <p:cNvSpPr txBox="1">
            <a:spLocks/>
          </p:cNvSpPr>
          <p:nvPr userDrawn="1"/>
        </p:nvSpPr>
        <p:spPr bwMode="auto">
          <a:xfrm>
            <a:off x="231458" y="6356350"/>
            <a:ext cx="6000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 smtClean="0">
                <a:solidFill>
                  <a:srgbClr val="A6A6A6"/>
                </a:solidFill>
              </a:rPr>
              <a:t>Secretaria de Gestão Estratégica (SEGE)</a:t>
            </a:r>
          </a:p>
        </p:txBody>
      </p:sp>
    </p:spTree>
    <p:extLst>
      <p:ext uri="{BB962C8B-B14F-4D97-AF65-F5344CB8AC3E}">
        <p14:creationId xmlns:p14="http://schemas.microsoft.com/office/powerpoint/2010/main" val="1860670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12495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334E172-0FCC-4D6D-BB28-572536BDAFED}" type="datetimeFigureOut">
              <a:rPr lang="pt-BR" smtClean="0"/>
              <a:pPr/>
              <a:t>30/09/2019</a:t>
            </a:fld>
            <a:endParaRPr lang="pt-BR"/>
          </a:p>
        </p:txBody>
      </p:sp>
      <p:sp>
        <p:nvSpPr>
          <p:cNvPr id="8" name="Subtítulo 10"/>
          <p:cNvSpPr txBox="1">
            <a:spLocks/>
          </p:cNvSpPr>
          <p:nvPr userDrawn="1"/>
        </p:nvSpPr>
        <p:spPr bwMode="auto">
          <a:xfrm>
            <a:off x="231458" y="6356350"/>
            <a:ext cx="6000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 smtClean="0">
                <a:solidFill>
                  <a:srgbClr val="A6A6A6"/>
                </a:solidFill>
              </a:rPr>
              <a:t>Secretaria de Gestão Estratégica (SEGE)</a:t>
            </a:r>
          </a:p>
        </p:txBody>
      </p:sp>
    </p:spTree>
    <p:extLst>
      <p:ext uri="{BB962C8B-B14F-4D97-AF65-F5344CB8AC3E}">
        <p14:creationId xmlns:p14="http://schemas.microsoft.com/office/powerpoint/2010/main" val="1630097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12495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334E172-0FCC-4D6D-BB28-572536BDAFED}" type="datetimeFigureOut">
              <a:rPr lang="pt-BR" smtClean="0"/>
              <a:pPr/>
              <a:t>30/09/2019</a:t>
            </a:fld>
            <a:endParaRPr lang="pt-BR"/>
          </a:p>
        </p:txBody>
      </p:sp>
      <p:sp>
        <p:nvSpPr>
          <p:cNvPr id="9" name="Subtítulo 10"/>
          <p:cNvSpPr txBox="1">
            <a:spLocks/>
          </p:cNvSpPr>
          <p:nvPr userDrawn="1"/>
        </p:nvSpPr>
        <p:spPr bwMode="auto">
          <a:xfrm>
            <a:off x="231458" y="6356350"/>
            <a:ext cx="6000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 smtClean="0">
                <a:solidFill>
                  <a:srgbClr val="A6A6A6"/>
                </a:solidFill>
              </a:rPr>
              <a:t>Secretaria de Gestão Estratégica (SEGE)</a:t>
            </a:r>
          </a:p>
        </p:txBody>
      </p:sp>
    </p:spTree>
    <p:extLst>
      <p:ext uri="{BB962C8B-B14F-4D97-AF65-F5344CB8AC3E}">
        <p14:creationId xmlns:p14="http://schemas.microsoft.com/office/powerpoint/2010/main" val="565285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0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12495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334E172-0FCC-4D6D-BB28-572536BDAFED}" type="datetimeFigureOut">
              <a:rPr lang="pt-BR" smtClean="0"/>
              <a:pPr/>
              <a:t>30/09/2019</a:t>
            </a:fld>
            <a:endParaRPr lang="pt-BR"/>
          </a:p>
        </p:txBody>
      </p:sp>
      <p:sp>
        <p:nvSpPr>
          <p:cNvPr id="11" name="Subtítulo 10"/>
          <p:cNvSpPr txBox="1">
            <a:spLocks/>
          </p:cNvSpPr>
          <p:nvPr userDrawn="1"/>
        </p:nvSpPr>
        <p:spPr bwMode="auto">
          <a:xfrm>
            <a:off x="231458" y="6356350"/>
            <a:ext cx="6000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 smtClean="0">
                <a:solidFill>
                  <a:srgbClr val="A6A6A6"/>
                </a:solidFill>
              </a:rPr>
              <a:t>Secretaria de Gestão Estratégica (SEGE)</a:t>
            </a:r>
          </a:p>
        </p:txBody>
      </p:sp>
    </p:spTree>
    <p:extLst>
      <p:ext uri="{BB962C8B-B14F-4D97-AF65-F5344CB8AC3E}">
        <p14:creationId xmlns:p14="http://schemas.microsoft.com/office/powerpoint/2010/main" val="430760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12495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334E172-0FCC-4D6D-BB28-572536BDAFED}" type="datetimeFigureOut">
              <a:rPr lang="pt-BR" smtClean="0"/>
              <a:pPr/>
              <a:t>30/09/2019</a:t>
            </a:fld>
            <a:endParaRPr lang="pt-BR"/>
          </a:p>
        </p:txBody>
      </p:sp>
      <p:sp>
        <p:nvSpPr>
          <p:cNvPr id="7" name="Subtítulo 10"/>
          <p:cNvSpPr txBox="1">
            <a:spLocks/>
          </p:cNvSpPr>
          <p:nvPr userDrawn="1"/>
        </p:nvSpPr>
        <p:spPr bwMode="auto">
          <a:xfrm>
            <a:off x="231458" y="6356350"/>
            <a:ext cx="6000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 smtClean="0">
                <a:solidFill>
                  <a:srgbClr val="A6A6A6"/>
                </a:solidFill>
              </a:rPr>
              <a:t>Secretaria de Gestão Estratégica (SEGE)</a:t>
            </a:r>
          </a:p>
        </p:txBody>
      </p:sp>
    </p:spTree>
    <p:extLst>
      <p:ext uri="{BB962C8B-B14F-4D97-AF65-F5344CB8AC3E}">
        <p14:creationId xmlns:p14="http://schemas.microsoft.com/office/powerpoint/2010/main" val="1843017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12495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334E172-0FCC-4D6D-BB28-572536BDAFED}" type="datetimeFigureOut">
              <a:rPr lang="pt-BR" smtClean="0"/>
              <a:pPr/>
              <a:t>30/09/2019</a:t>
            </a:fld>
            <a:endParaRPr lang="pt-BR"/>
          </a:p>
        </p:txBody>
      </p:sp>
      <p:sp>
        <p:nvSpPr>
          <p:cNvPr id="6" name="Subtítulo 10"/>
          <p:cNvSpPr txBox="1">
            <a:spLocks/>
          </p:cNvSpPr>
          <p:nvPr userDrawn="1"/>
        </p:nvSpPr>
        <p:spPr bwMode="auto">
          <a:xfrm>
            <a:off x="231458" y="6356350"/>
            <a:ext cx="6000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 smtClean="0">
                <a:solidFill>
                  <a:srgbClr val="A6A6A6"/>
                </a:solidFill>
              </a:rPr>
              <a:t>Secretaria de Gestão Estratégica (SEGE)</a:t>
            </a:r>
          </a:p>
        </p:txBody>
      </p:sp>
    </p:spTree>
    <p:extLst>
      <p:ext uri="{BB962C8B-B14F-4D97-AF65-F5344CB8AC3E}">
        <p14:creationId xmlns:p14="http://schemas.microsoft.com/office/powerpoint/2010/main" val="45779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12495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334E172-0FCC-4D6D-BB28-572536BDAFED}" type="datetimeFigureOut">
              <a:rPr lang="pt-BR" smtClean="0"/>
              <a:pPr/>
              <a:t>30/09/2019</a:t>
            </a:fld>
            <a:endParaRPr lang="pt-BR"/>
          </a:p>
        </p:txBody>
      </p:sp>
      <p:sp>
        <p:nvSpPr>
          <p:cNvPr id="9" name="Subtítulo 10"/>
          <p:cNvSpPr txBox="1">
            <a:spLocks/>
          </p:cNvSpPr>
          <p:nvPr userDrawn="1"/>
        </p:nvSpPr>
        <p:spPr bwMode="auto">
          <a:xfrm>
            <a:off x="231458" y="6356350"/>
            <a:ext cx="6000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 smtClean="0">
                <a:solidFill>
                  <a:srgbClr val="A6A6A6"/>
                </a:solidFill>
              </a:rPr>
              <a:t>Secretaria de Gestão Estratégica (SEGE)</a:t>
            </a:r>
          </a:p>
        </p:txBody>
      </p:sp>
    </p:spTree>
    <p:extLst>
      <p:ext uri="{BB962C8B-B14F-4D97-AF65-F5344CB8AC3E}">
        <p14:creationId xmlns:p14="http://schemas.microsoft.com/office/powerpoint/2010/main" val="826102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12495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334E172-0FCC-4D6D-BB28-572536BDAFED}" type="datetimeFigureOut">
              <a:rPr lang="pt-BR" smtClean="0"/>
              <a:pPr/>
              <a:t>30/09/2019</a:t>
            </a:fld>
            <a:endParaRPr lang="pt-BR"/>
          </a:p>
        </p:txBody>
      </p:sp>
      <p:sp>
        <p:nvSpPr>
          <p:cNvPr id="9" name="Subtítulo 10"/>
          <p:cNvSpPr txBox="1">
            <a:spLocks/>
          </p:cNvSpPr>
          <p:nvPr userDrawn="1"/>
        </p:nvSpPr>
        <p:spPr bwMode="auto">
          <a:xfrm>
            <a:off x="231458" y="6356350"/>
            <a:ext cx="6000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 smtClean="0">
                <a:solidFill>
                  <a:srgbClr val="A6A6A6"/>
                </a:solidFill>
              </a:rPr>
              <a:t>Secretaria de Gestão Estratégica (SEGE)</a:t>
            </a:r>
          </a:p>
        </p:txBody>
      </p:sp>
    </p:spTree>
    <p:extLst>
      <p:ext uri="{BB962C8B-B14F-4D97-AF65-F5344CB8AC3E}">
        <p14:creationId xmlns:p14="http://schemas.microsoft.com/office/powerpoint/2010/main" val="3367527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964" y="1"/>
            <a:ext cx="2721036" cy="1291590"/>
          </a:xfrm>
          <a:prstGeom prst="rect">
            <a:avLst/>
          </a:prstGeom>
        </p:spPr>
      </p:pic>
      <p:sp>
        <p:nvSpPr>
          <p:cNvPr id="11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12495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lang="pt-BR" sz="1600" b="1" kern="1200" smtClean="0">
                <a:solidFill>
                  <a:srgbClr val="A6A6A6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334E172-0FCC-4D6D-BB28-572536BDAFED}" type="datetimeFigureOut">
              <a:rPr lang="pt-BR" smtClean="0"/>
              <a:pPr/>
              <a:t>30/09/2019</a:t>
            </a:fld>
            <a:endParaRPr lang="pt-BR" dirty="0"/>
          </a:p>
        </p:txBody>
      </p:sp>
      <p:sp>
        <p:nvSpPr>
          <p:cNvPr id="12" name="Subtítulo 10"/>
          <p:cNvSpPr txBox="1">
            <a:spLocks/>
          </p:cNvSpPr>
          <p:nvPr userDrawn="1"/>
        </p:nvSpPr>
        <p:spPr bwMode="auto">
          <a:xfrm>
            <a:off x="231458" y="6356350"/>
            <a:ext cx="6000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 smtClean="0">
                <a:solidFill>
                  <a:srgbClr val="A6A6A6"/>
                </a:solidFill>
              </a:rPr>
              <a:t>Secretaria de Gestão Estratégica (SEGE)</a:t>
            </a:r>
          </a:p>
        </p:txBody>
      </p:sp>
    </p:spTree>
    <p:extLst>
      <p:ext uri="{BB962C8B-B14F-4D97-AF65-F5344CB8AC3E}">
        <p14:creationId xmlns:p14="http://schemas.microsoft.com/office/powerpoint/2010/main" val="179707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mailto:gestaoestrategica@trt3.jus.br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/>
          </p:cNvSpPr>
          <p:nvPr/>
        </p:nvSpPr>
        <p:spPr bwMode="auto">
          <a:xfrm>
            <a:off x="2016056" y="1774411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800" b="0" dirty="0">
                <a:solidFill>
                  <a:schemeClr val="tx1"/>
                </a:solidFill>
              </a:rPr>
              <a:t>Missão do TRT3</a:t>
            </a:r>
          </a:p>
        </p:txBody>
      </p:sp>
      <p:sp>
        <p:nvSpPr>
          <p:cNvPr id="5" name="Subtítulo 2"/>
          <p:cNvSpPr>
            <a:spLocks/>
          </p:cNvSpPr>
          <p:nvPr/>
        </p:nvSpPr>
        <p:spPr bwMode="auto">
          <a:xfrm>
            <a:off x="1439793" y="2822161"/>
            <a:ext cx="89281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t-BR" altLang="pt-BR" sz="3600" b="0" dirty="0">
                <a:solidFill>
                  <a:schemeClr val="tx1"/>
                </a:solidFill>
              </a:rPr>
              <a:t>Solucionar conflitos decorrentes das relações de trabalho de forma efetiva e célere, contribuindo para a harmonia social.</a:t>
            </a:r>
          </a:p>
        </p:txBody>
      </p:sp>
    </p:spTree>
    <p:extLst>
      <p:ext uri="{BB962C8B-B14F-4D97-AF65-F5344CB8AC3E}">
        <p14:creationId xmlns:p14="http://schemas.microsoft.com/office/powerpoint/2010/main" val="20613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94593"/>
            <a:ext cx="8324193" cy="624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49" y="3485110"/>
            <a:ext cx="15716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6739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524000" y="3100388"/>
            <a:ext cx="914400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700"/>
              </a:spcBef>
              <a:buClrTx/>
            </a:pPr>
            <a:r>
              <a:rPr lang="pt-BR" altLang="pt-BR" sz="2800" u="sng"/>
              <a:t>Proposta de melhoria:</a:t>
            </a:r>
          </a:p>
          <a:p>
            <a:r>
              <a:rPr lang="pt-BR" altLang="pt-BR" sz="1800" u="sng"/>
              <a:t>Deliberação RAE anterior: </a:t>
            </a:r>
          </a:p>
          <a:p>
            <a:r>
              <a:rPr lang="pt-BR" altLang="pt-BR" sz="1800">
                <a:solidFill>
                  <a:schemeClr val="tx1"/>
                </a:solidFill>
              </a:rPr>
              <a:t>1) Finalização da Política de Aquisição</a:t>
            </a:r>
          </a:p>
          <a:p>
            <a:r>
              <a:rPr lang="pt-BR" altLang="pt-BR" sz="1800">
                <a:solidFill>
                  <a:schemeClr val="tx1"/>
                </a:solidFill>
              </a:rPr>
              <a:t>2) Priorização na construção/revisão dos fluxos dos processos de trabalho correlatos</a:t>
            </a:r>
            <a:endParaRPr lang="pt-BR" altLang="pt-BR" sz="1800" u="sng">
              <a:solidFill>
                <a:schemeClr val="tx1"/>
              </a:solidFill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2362200" y="34925"/>
            <a:ext cx="91440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800">
                <a:solidFill>
                  <a:srgbClr val="4F81BD"/>
                </a:solidFill>
                <a:cs typeface="Arial" panose="020B0604020202020204" pitchFamily="34" charset="0"/>
              </a:rPr>
              <a:t>Otimizar a logística de materiais, bens e serviços</a:t>
            </a:r>
          </a:p>
          <a:p>
            <a:pPr algn="ctr">
              <a:spcBef>
                <a:spcPct val="0"/>
              </a:spcBef>
              <a:buClrTx/>
            </a:pPr>
            <a:r>
              <a:rPr lang="pt-BR" altLang="pt-BR" sz="2000">
                <a:solidFill>
                  <a:srgbClr val="4F81BD"/>
                </a:solidFill>
                <a:cs typeface="Arial" panose="020B0604020202020204" pitchFamily="34" charset="0"/>
              </a:rPr>
              <a:t>Indicadores do Plano Estratégico TRT3</a:t>
            </a:r>
          </a:p>
        </p:txBody>
      </p:sp>
      <p:pic>
        <p:nvPicPr>
          <p:cNvPr id="2867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103313"/>
            <a:ext cx="758348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6" y="2374901"/>
            <a:ext cx="76231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05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511066"/>
            <a:ext cx="82867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50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3" y="84083"/>
            <a:ext cx="8240111" cy="618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80" y="3421501"/>
            <a:ext cx="16319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301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Conteúdo 2"/>
          <p:cNvSpPr>
            <a:spLocks/>
          </p:cNvSpPr>
          <p:nvPr/>
        </p:nvSpPr>
        <p:spPr bwMode="auto">
          <a:xfrm>
            <a:off x="1966914" y="2133600"/>
            <a:ext cx="82581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457200" indent="-4572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solidFill>
                  <a:schemeClr val="tx1"/>
                </a:solidFill>
                <a:cs typeface="Arial" panose="020B0604020202020204" pitchFamily="34" charset="0"/>
              </a:rPr>
              <a:t>Indicador 3 CSJT e 26 TRT3 (</a:t>
            </a:r>
            <a:r>
              <a:rPr lang="pt-BR" altLang="pt-BR" dirty="0" err="1">
                <a:solidFill>
                  <a:schemeClr val="tx1"/>
                </a:solidFill>
              </a:rPr>
              <a:t>IGov</a:t>
            </a:r>
            <a:r>
              <a:rPr lang="pt-BR" altLang="pt-BR" dirty="0">
                <a:solidFill>
                  <a:schemeClr val="tx1"/>
                </a:solidFill>
              </a:rPr>
              <a:t> TI)</a:t>
            </a:r>
          </a:p>
          <a:p>
            <a:pPr marL="457200" indent="-4572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solidFill>
                  <a:schemeClr val="tx1"/>
                </a:solidFill>
                <a:cs typeface="Arial" panose="020B0604020202020204" pitchFamily="34" charset="0"/>
              </a:rPr>
              <a:t>Indicador 12 CSJT e 25 TRT3 (IGOV)</a:t>
            </a:r>
          </a:p>
          <a:p>
            <a:pPr marL="0" indent="0" algn="ctr">
              <a:spcBef>
                <a:spcPct val="20000"/>
              </a:spcBef>
              <a:buClrTx/>
              <a:buSzTx/>
              <a:defRPr/>
            </a:pPr>
            <a:endParaRPr lang="pt-BR" altLang="pt-BR" dirty="0">
              <a:solidFill>
                <a:schemeClr val="tx1"/>
              </a:solidFill>
            </a:endParaRPr>
          </a:p>
          <a:p>
            <a:pPr marL="0" indent="0" algn="ctr">
              <a:spcBef>
                <a:spcPct val="20000"/>
              </a:spcBef>
              <a:buClrTx/>
              <a:buSzTx/>
              <a:defRPr/>
            </a:pPr>
            <a:r>
              <a:rPr lang="pt-BR" altLang="pt-BR" dirty="0">
                <a:solidFill>
                  <a:schemeClr val="tx1"/>
                </a:solidFill>
              </a:rPr>
              <a:t>Não aferidos</a:t>
            </a:r>
          </a:p>
          <a:p>
            <a:pPr marL="0" indent="0" algn="ctr">
              <a:spcBef>
                <a:spcPct val="20000"/>
              </a:spcBef>
              <a:buClrTx/>
              <a:buSzTx/>
              <a:defRPr/>
            </a:pPr>
            <a:endParaRPr lang="pt-BR" altLang="pt-BR" dirty="0">
              <a:solidFill>
                <a:schemeClr val="tx1"/>
              </a:solidFill>
            </a:endParaRPr>
          </a:p>
          <a:p>
            <a:pPr marL="0" indent="0" algn="ctr">
              <a:spcBef>
                <a:spcPct val="20000"/>
              </a:spcBef>
              <a:buClrTx/>
              <a:buSzTx/>
              <a:defRPr/>
            </a:pPr>
            <a:endParaRPr lang="pt-BR" altLang="pt-BR" dirty="0">
              <a:solidFill>
                <a:schemeClr val="bg1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524000" y="765176"/>
            <a:ext cx="9144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pt-BR" altLang="pt-BR" sz="3600">
              <a:solidFill>
                <a:srgbClr val="4F81BD"/>
              </a:solidFill>
              <a:cs typeface="Arial" panose="020B0604020202020204" pitchFamily="34" charset="0"/>
            </a:endParaRP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1524000" y="908050"/>
            <a:ext cx="91440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800">
                <a:solidFill>
                  <a:srgbClr val="4F81BD"/>
                </a:solidFill>
                <a:cs typeface="Arial" panose="020B0604020202020204" pitchFamily="34" charset="0"/>
              </a:rPr>
              <a:t>Aperfeiçoar a gestão e a governança corporativa e de TIC</a:t>
            </a:r>
          </a:p>
          <a:p>
            <a:pPr algn="ctr">
              <a:spcBef>
                <a:spcPct val="0"/>
              </a:spcBef>
              <a:buClrTx/>
            </a:pPr>
            <a:r>
              <a:rPr lang="pt-BR" altLang="pt-BR" sz="2000">
                <a:solidFill>
                  <a:srgbClr val="4F81BD"/>
                </a:solidFill>
                <a:cs typeface="Arial" panose="020B0604020202020204" pitchFamily="34" charset="0"/>
              </a:rPr>
              <a:t>Indicadores nacionais e do Plano Estratégico TRT3</a:t>
            </a:r>
          </a:p>
        </p:txBody>
      </p:sp>
    </p:spTree>
    <p:extLst>
      <p:ext uri="{BB962C8B-B14F-4D97-AF65-F5344CB8AC3E}">
        <p14:creationId xmlns:p14="http://schemas.microsoft.com/office/powerpoint/2010/main" val="23682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04" y="448004"/>
            <a:ext cx="82867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073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3" y="0"/>
            <a:ext cx="8380248" cy="628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88" y="4408542"/>
            <a:ext cx="253523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324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Conteúdo 2"/>
          <p:cNvSpPr>
            <a:spLocks/>
          </p:cNvSpPr>
          <p:nvPr/>
        </p:nvSpPr>
        <p:spPr bwMode="auto">
          <a:xfrm>
            <a:off x="1966914" y="2276475"/>
            <a:ext cx="82581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457200" indent="-4572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solidFill>
                  <a:schemeClr val="tx1"/>
                </a:solidFill>
                <a:cs typeface="Arial" panose="020B0604020202020204" pitchFamily="34" charset="0"/>
              </a:rPr>
              <a:t>Indicador 1 CSJT e 33 TRT3 (</a:t>
            </a:r>
            <a:r>
              <a:rPr lang="pt-BR" altLang="pt-BR" dirty="0" err="1">
                <a:solidFill>
                  <a:schemeClr val="tx1"/>
                </a:solidFill>
              </a:rPr>
              <a:t>IGov</a:t>
            </a:r>
            <a:r>
              <a:rPr lang="pt-BR" altLang="pt-BR" dirty="0">
                <a:solidFill>
                  <a:schemeClr val="tx1"/>
                </a:solidFill>
              </a:rPr>
              <a:t> Pessoas )</a:t>
            </a:r>
            <a:endParaRPr lang="pt-BR" altLang="pt-B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ctr">
              <a:spcBef>
                <a:spcPct val="20000"/>
              </a:spcBef>
              <a:buClrTx/>
              <a:buSzTx/>
              <a:defRPr/>
            </a:pPr>
            <a:r>
              <a:rPr lang="pt-BR" altLang="pt-BR" dirty="0">
                <a:solidFill>
                  <a:schemeClr val="tx1"/>
                </a:solidFill>
              </a:rPr>
              <a:t>Não aferido</a:t>
            </a:r>
          </a:p>
          <a:p>
            <a:pPr marL="0" indent="0" algn="ctr">
              <a:spcBef>
                <a:spcPct val="20000"/>
              </a:spcBef>
              <a:buClrTx/>
              <a:buSzTx/>
              <a:defRPr/>
            </a:pPr>
            <a:endParaRPr lang="pt-BR" altLang="pt-BR" dirty="0">
              <a:solidFill>
                <a:schemeClr val="tx1"/>
              </a:solidFill>
            </a:endParaRPr>
          </a:p>
          <a:p>
            <a:pPr marL="0" indent="0" algn="ctr">
              <a:spcBef>
                <a:spcPct val="20000"/>
              </a:spcBef>
              <a:buClrTx/>
              <a:buSzTx/>
              <a:defRPr/>
            </a:pPr>
            <a:endParaRPr lang="pt-BR" altLang="pt-BR" dirty="0">
              <a:solidFill>
                <a:schemeClr val="bg1"/>
              </a:solidFill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524000" y="765176"/>
            <a:ext cx="9144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pt-BR" altLang="pt-BR" sz="3600">
              <a:solidFill>
                <a:srgbClr val="4F81BD"/>
              </a:solidFill>
              <a:cs typeface="Arial" panose="020B0604020202020204" pitchFamily="34" charset="0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1524000" y="908050"/>
            <a:ext cx="91440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800">
                <a:solidFill>
                  <a:srgbClr val="4F81BD"/>
                </a:solidFill>
                <a:cs typeface="Arial" panose="020B0604020202020204" pitchFamily="34" charset="0"/>
              </a:rPr>
              <a:t>Aperfeiçoar o recrutamento e a distribuição da força de trabalho</a:t>
            </a:r>
          </a:p>
          <a:p>
            <a:pPr algn="ctr">
              <a:spcBef>
                <a:spcPct val="0"/>
              </a:spcBef>
              <a:buClrTx/>
            </a:pPr>
            <a:r>
              <a:rPr lang="pt-BR" altLang="pt-BR" sz="2000">
                <a:solidFill>
                  <a:srgbClr val="4F81BD"/>
                </a:solidFill>
                <a:cs typeface="Arial" panose="020B0604020202020204" pitchFamily="34" charset="0"/>
              </a:rPr>
              <a:t>Indicador nacional e do Plano Estratégico TRT3</a:t>
            </a:r>
          </a:p>
        </p:txBody>
      </p:sp>
    </p:spTree>
    <p:extLst>
      <p:ext uri="{BB962C8B-B14F-4D97-AF65-F5344CB8AC3E}">
        <p14:creationId xmlns:p14="http://schemas.microsoft.com/office/powerpoint/2010/main" val="20413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98" y="532086"/>
            <a:ext cx="82867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31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3" y="0"/>
            <a:ext cx="8397766" cy="629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131" y="4911234"/>
            <a:ext cx="22796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3938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  <a:latin typeface="+mn-lt"/>
              </a:rPr>
              <a:t>REUNIÃO DE ANÁLISE DA ESTRATÉGIA</a:t>
            </a:r>
            <a:br>
              <a:rPr lang="pt-BR" sz="4000" b="1" dirty="0" smtClean="0">
                <a:solidFill>
                  <a:srgbClr val="002060"/>
                </a:solidFill>
                <a:latin typeface="+mn-lt"/>
              </a:rPr>
            </a:br>
            <a:endParaRPr lang="pt-BR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150705"/>
            <a:ext cx="9144000" cy="844826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+mj-lt"/>
              </a:rPr>
              <a:t>30 de setembro de 2019</a:t>
            </a:r>
          </a:p>
          <a:p>
            <a:r>
              <a:rPr lang="pt-BR" sz="1600" dirty="0" smtClean="0">
                <a:latin typeface="+mj-lt"/>
              </a:rPr>
              <a:t>3ª Reunião de 2019</a:t>
            </a:r>
            <a:endParaRPr lang="pt-B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54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524000" y="692150"/>
            <a:ext cx="91440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800">
                <a:solidFill>
                  <a:srgbClr val="4F81BD"/>
                </a:solidFill>
                <a:cs typeface="Arial" panose="020B0604020202020204" pitchFamily="34" charset="0"/>
              </a:rPr>
              <a:t>Buscar a excelência na gestão do orçamento</a:t>
            </a:r>
          </a:p>
          <a:p>
            <a:pPr algn="ctr">
              <a:spcBef>
                <a:spcPct val="0"/>
              </a:spcBef>
              <a:buClrTx/>
            </a:pPr>
            <a:r>
              <a:rPr lang="pt-BR" altLang="pt-BR" sz="2000">
                <a:solidFill>
                  <a:srgbClr val="4F81BD"/>
                </a:solidFill>
                <a:cs typeface="Arial" panose="020B0604020202020204" pitchFamily="34" charset="0"/>
              </a:rPr>
              <a:t>Indicador nacional</a:t>
            </a:r>
          </a:p>
        </p:txBody>
      </p:sp>
      <p:sp>
        <p:nvSpPr>
          <p:cNvPr id="44035" name="Espaço Reservado para Conteúdo 2"/>
          <p:cNvSpPr>
            <a:spLocks/>
          </p:cNvSpPr>
          <p:nvPr/>
        </p:nvSpPr>
        <p:spPr bwMode="auto">
          <a:xfrm>
            <a:off x="1966914" y="1773238"/>
            <a:ext cx="82581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</a:rPr>
              <a:t>Indicador 2 CSJT (IEOD) – aumentar o índice em 4 pontos percentuais em relação à média de 2011, 2012, 2013, em 2019.</a:t>
            </a:r>
          </a:p>
          <a:p>
            <a:pPr algn="ctr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pt-BR" altLang="pt-BR">
              <a:solidFill>
                <a:schemeClr val="bg1"/>
              </a:solidFill>
            </a:endParaRPr>
          </a:p>
          <a:p>
            <a:pPr algn="just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pt-BR" altLang="pt-BR">
              <a:solidFill>
                <a:schemeClr val="tx1"/>
              </a:solidFill>
            </a:endParaRPr>
          </a:p>
        </p:txBody>
      </p:sp>
      <p:sp>
        <p:nvSpPr>
          <p:cNvPr id="44036" name="Espaço Reservado para Conteúdo 2"/>
          <p:cNvSpPr>
            <a:spLocks/>
          </p:cNvSpPr>
          <p:nvPr/>
        </p:nvSpPr>
        <p:spPr bwMode="auto">
          <a:xfrm>
            <a:off x="1966914" y="4005263"/>
            <a:ext cx="8258175" cy="7921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t-BR" altLang="pt-BR" sz="4400">
                <a:solidFill>
                  <a:srgbClr val="FD1111"/>
                </a:solidFill>
              </a:rPr>
              <a:t>Desempenho acumulado: 76,61%</a:t>
            </a:r>
          </a:p>
        </p:txBody>
      </p:sp>
    </p:spTree>
    <p:extLst>
      <p:ext uri="{BB962C8B-B14F-4D97-AF65-F5344CB8AC3E}">
        <p14:creationId xmlns:p14="http://schemas.microsoft.com/office/powerpoint/2010/main" val="34527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73" y="521576"/>
            <a:ext cx="82867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08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9" y="105104"/>
            <a:ext cx="8212083" cy="61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3" y="2686708"/>
            <a:ext cx="2213085" cy="78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43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Conteúdo 2"/>
          <p:cNvSpPr>
            <a:spLocks/>
          </p:cNvSpPr>
          <p:nvPr/>
        </p:nvSpPr>
        <p:spPr bwMode="auto">
          <a:xfrm>
            <a:off x="1966914" y="2420938"/>
            <a:ext cx="82581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</a:rPr>
              <a:t>Meta 1 CNJ e Meta 6 CSJT (IPJ) – Julgar quantidade maior de processos de conhecimento do que os distribuídos no ano corrente.</a:t>
            </a:r>
            <a:endParaRPr lang="pt-BR" altLang="pt-BR">
              <a:solidFill>
                <a:schemeClr val="bg1"/>
              </a:solidFill>
            </a:endParaRPr>
          </a:p>
          <a:p>
            <a:pPr algn="just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pt-BR" altLang="pt-BR">
              <a:solidFill>
                <a:schemeClr val="tx1"/>
              </a:solidFill>
            </a:endParaRPr>
          </a:p>
        </p:txBody>
      </p:sp>
      <p:sp>
        <p:nvSpPr>
          <p:cNvPr id="49155" name="Espaço Reservado para Conteúdo 2"/>
          <p:cNvSpPr>
            <a:spLocks/>
          </p:cNvSpPr>
          <p:nvPr/>
        </p:nvSpPr>
        <p:spPr bwMode="auto">
          <a:xfrm>
            <a:off x="1919289" y="4868863"/>
            <a:ext cx="8258175" cy="7921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t-BR" altLang="pt-BR" sz="4400">
                <a:solidFill>
                  <a:srgbClr val="7EC234"/>
                </a:solidFill>
              </a:rPr>
              <a:t>Desempenho acumulado: 108,64%</a:t>
            </a: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1524000" y="765175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800">
                <a:solidFill>
                  <a:srgbClr val="4F81BD"/>
                </a:solidFill>
                <a:cs typeface="Arial" panose="020B0604020202020204" pitchFamily="34" charset="0"/>
              </a:rPr>
              <a:t>Promover a qualidade, celeridade e efetividade das atividades jurisdicionais</a:t>
            </a:r>
          </a:p>
          <a:p>
            <a:pPr algn="ctr">
              <a:spcBef>
                <a:spcPct val="0"/>
              </a:spcBef>
              <a:buClrTx/>
            </a:pPr>
            <a:r>
              <a:rPr lang="pt-BR" altLang="pt-BR" sz="2000">
                <a:solidFill>
                  <a:srgbClr val="4F81BD"/>
                </a:solidFill>
                <a:cs typeface="Arial" panose="020B0604020202020204" pitchFamily="34" charset="0"/>
              </a:rPr>
              <a:t>Meta e indicador nacional</a:t>
            </a:r>
          </a:p>
        </p:txBody>
      </p:sp>
    </p:spTree>
    <p:extLst>
      <p:ext uri="{BB962C8B-B14F-4D97-AF65-F5344CB8AC3E}">
        <p14:creationId xmlns:p14="http://schemas.microsoft.com/office/powerpoint/2010/main" val="18650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Conteúdo 2"/>
          <p:cNvSpPr>
            <a:spLocks/>
          </p:cNvSpPr>
          <p:nvPr/>
        </p:nvSpPr>
        <p:spPr bwMode="auto">
          <a:xfrm>
            <a:off x="1966914" y="2133601"/>
            <a:ext cx="82581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  <a:cs typeface="Arial" panose="020B0604020202020204" pitchFamily="34" charset="0"/>
              </a:rPr>
              <a:t>Meta 2 CNJ e Meta 7 CSJT (</a:t>
            </a:r>
            <a:r>
              <a:rPr lang="pt-BR" altLang="pt-BR">
                <a:solidFill>
                  <a:schemeClr val="tx1"/>
                </a:solidFill>
              </a:rPr>
              <a:t>IPA) – Identificar e julgar até 31/12/2019, pelo menos, 92% dos processos distribuídos até 31/12/2017 no 1º e no 2º grau</a:t>
            </a:r>
          </a:p>
        </p:txBody>
      </p:sp>
      <p:sp>
        <p:nvSpPr>
          <p:cNvPr id="50179" name="Espaço Reservado para Conteúdo 2"/>
          <p:cNvSpPr>
            <a:spLocks/>
          </p:cNvSpPr>
          <p:nvPr/>
        </p:nvSpPr>
        <p:spPr bwMode="auto">
          <a:xfrm>
            <a:off x="1919289" y="4365626"/>
            <a:ext cx="8258175" cy="7921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t-BR" altLang="pt-BR" sz="4400">
                <a:solidFill>
                  <a:srgbClr val="92D050"/>
                </a:solidFill>
              </a:rPr>
              <a:t>Desempenho acumulado: 100,69%</a:t>
            </a: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1555750" y="73025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800">
                <a:solidFill>
                  <a:srgbClr val="4F81BD"/>
                </a:solidFill>
                <a:cs typeface="Arial" panose="020B0604020202020204" pitchFamily="34" charset="0"/>
              </a:rPr>
              <a:t>Promover a qualidade, celeridade e efetividade das atividades jurisdicionais</a:t>
            </a:r>
          </a:p>
          <a:p>
            <a:pPr algn="ctr">
              <a:spcBef>
                <a:spcPct val="0"/>
              </a:spcBef>
              <a:buClrTx/>
            </a:pPr>
            <a:r>
              <a:rPr lang="pt-BR" altLang="pt-BR" sz="2000">
                <a:solidFill>
                  <a:srgbClr val="4F81BD"/>
                </a:solidFill>
                <a:cs typeface="Arial" panose="020B0604020202020204" pitchFamily="34" charset="0"/>
              </a:rPr>
              <a:t>Meta e indicador nacional</a:t>
            </a:r>
          </a:p>
        </p:txBody>
      </p:sp>
    </p:spTree>
    <p:extLst>
      <p:ext uri="{BB962C8B-B14F-4D97-AF65-F5344CB8AC3E}">
        <p14:creationId xmlns:p14="http://schemas.microsoft.com/office/powerpoint/2010/main" val="37682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Conteúdo 2"/>
          <p:cNvSpPr>
            <a:spLocks/>
          </p:cNvSpPr>
          <p:nvPr/>
        </p:nvSpPr>
        <p:spPr bwMode="auto">
          <a:xfrm>
            <a:off x="1966914" y="2133601"/>
            <a:ext cx="82581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  <a:cs typeface="Arial" panose="020B0604020202020204" pitchFamily="34" charset="0"/>
              </a:rPr>
              <a:t>Meta 6 CNJ e Meta 8 CSJT (I</a:t>
            </a:r>
            <a:r>
              <a:rPr lang="pt-BR" altLang="pt-BR">
                <a:solidFill>
                  <a:schemeClr val="tx1"/>
                </a:solidFill>
              </a:rPr>
              <a:t>ACJ) – Identificar e julgar até 31/12/2019, 98% das ações coletivas distribuídas até 31/12/2016 no 1º grau</a:t>
            </a:r>
          </a:p>
        </p:txBody>
      </p:sp>
      <p:sp>
        <p:nvSpPr>
          <p:cNvPr id="51203" name="Espaço Reservado para Conteúdo 2"/>
          <p:cNvSpPr>
            <a:spLocks/>
          </p:cNvSpPr>
          <p:nvPr/>
        </p:nvSpPr>
        <p:spPr bwMode="auto">
          <a:xfrm>
            <a:off x="1966914" y="4437063"/>
            <a:ext cx="8258175" cy="86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t-BR" altLang="pt-BR" sz="4000">
                <a:solidFill>
                  <a:srgbClr val="FFFF00"/>
                </a:solidFill>
              </a:rPr>
              <a:t>Desempenho acumulado 1º: 99,58%</a:t>
            </a:r>
          </a:p>
          <a:p>
            <a:pPr algn="just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pt-BR" altLang="pt-BR" sz="4400">
              <a:solidFill>
                <a:srgbClr val="D7F402"/>
              </a:solidFill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1555750" y="73025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800">
                <a:solidFill>
                  <a:srgbClr val="4F81BD"/>
                </a:solidFill>
                <a:cs typeface="Arial" panose="020B0604020202020204" pitchFamily="34" charset="0"/>
              </a:rPr>
              <a:t>Promover a qualidade, celeridade e efetividade das atividades jurisdicionais</a:t>
            </a:r>
          </a:p>
          <a:p>
            <a:pPr algn="ctr">
              <a:spcBef>
                <a:spcPct val="0"/>
              </a:spcBef>
              <a:buClrTx/>
            </a:pPr>
            <a:r>
              <a:rPr lang="pt-BR" altLang="pt-BR" sz="2000">
                <a:solidFill>
                  <a:srgbClr val="4F81BD"/>
                </a:solidFill>
                <a:cs typeface="Arial" panose="020B0604020202020204" pitchFamily="34" charset="0"/>
              </a:rPr>
              <a:t>Meta e indicador nacional</a:t>
            </a:r>
          </a:p>
        </p:txBody>
      </p:sp>
    </p:spTree>
    <p:extLst>
      <p:ext uri="{BB962C8B-B14F-4D97-AF65-F5344CB8AC3E}">
        <p14:creationId xmlns:p14="http://schemas.microsoft.com/office/powerpoint/2010/main" val="31576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Conteúdo 2"/>
          <p:cNvSpPr>
            <a:spLocks/>
          </p:cNvSpPr>
          <p:nvPr/>
        </p:nvSpPr>
        <p:spPr bwMode="auto">
          <a:xfrm>
            <a:off x="1952626" y="2286001"/>
            <a:ext cx="82581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</a:rPr>
              <a:t>Indicador 5 CSJT (TMDP1c) – reduzir o prazo médio em relação ao ano base 2017, em 4% até 2019.</a:t>
            </a:r>
          </a:p>
        </p:txBody>
      </p:sp>
      <p:sp>
        <p:nvSpPr>
          <p:cNvPr id="52227" name="Espaço Reservado para Conteúdo 2"/>
          <p:cNvSpPr>
            <a:spLocks/>
          </p:cNvSpPr>
          <p:nvPr/>
        </p:nvSpPr>
        <p:spPr bwMode="auto">
          <a:xfrm>
            <a:off x="1919289" y="4364039"/>
            <a:ext cx="8258175" cy="13684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t-BR" altLang="pt-BR" sz="4400">
                <a:solidFill>
                  <a:srgbClr val="92D050"/>
                </a:solidFill>
              </a:rPr>
              <a:t>Desempenho acumulado: 62,19%</a:t>
            </a:r>
            <a:endParaRPr lang="pt-BR" altLang="pt-BR">
              <a:solidFill>
                <a:srgbClr val="92D050"/>
              </a:solidFill>
            </a:endParaRPr>
          </a:p>
          <a:p>
            <a:pPr algn="ctr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t-BR" altLang="pt-BR">
                <a:solidFill>
                  <a:srgbClr val="92D050"/>
                </a:solidFill>
              </a:rPr>
              <a:t>229</a:t>
            </a:r>
            <a:r>
              <a:rPr lang="pt-BR" altLang="pt-BR">
                <a:solidFill>
                  <a:schemeClr val="bg1"/>
                </a:solidFill>
              </a:rPr>
              <a:t>/166</a:t>
            </a: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1524000" y="765175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800">
                <a:solidFill>
                  <a:srgbClr val="4F81BD"/>
                </a:solidFill>
                <a:cs typeface="Arial" panose="020B0604020202020204" pitchFamily="34" charset="0"/>
              </a:rPr>
              <a:t>Promover a qualidade, celeridade e efetividade das atividades jurisdicionais</a:t>
            </a:r>
          </a:p>
          <a:p>
            <a:pPr algn="ctr">
              <a:spcBef>
                <a:spcPct val="0"/>
              </a:spcBef>
              <a:buClrTx/>
            </a:pPr>
            <a:r>
              <a:rPr lang="pt-BR" altLang="pt-BR" sz="2000">
                <a:solidFill>
                  <a:srgbClr val="4F81BD"/>
                </a:solidFill>
                <a:cs typeface="Arial" panose="020B0604020202020204" pitchFamily="34" charset="0"/>
              </a:rPr>
              <a:t>Indicador nacional</a:t>
            </a:r>
          </a:p>
        </p:txBody>
      </p:sp>
    </p:spTree>
    <p:extLst>
      <p:ext uri="{BB962C8B-B14F-4D97-AF65-F5344CB8AC3E}">
        <p14:creationId xmlns:p14="http://schemas.microsoft.com/office/powerpoint/2010/main" val="19979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9"/>
          <p:cNvSpPr txBox="1">
            <a:spLocks/>
          </p:cNvSpPr>
          <p:nvPr/>
        </p:nvSpPr>
        <p:spPr bwMode="auto">
          <a:xfrm>
            <a:off x="1774826" y="1773239"/>
            <a:ext cx="85693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4800">
                <a:solidFill>
                  <a:srgbClr val="4F81BD"/>
                </a:solidFill>
                <a:cs typeface="Arial" panose="020B0604020202020204" pitchFamily="34" charset="0"/>
              </a:rPr>
              <a:t>Promover a qualidade, celeridade e efetividade das atividades jurisdicionais</a:t>
            </a:r>
          </a:p>
          <a:p>
            <a:pPr algn="ctr">
              <a:spcBef>
                <a:spcPct val="0"/>
              </a:spcBef>
              <a:buClrTx/>
            </a:pPr>
            <a:r>
              <a:rPr lang="pt-BR" altLang="pt-BR" sz="3600">
                <a:solidFill>
                  <a:srgbClr val="4F81BD"/>
                </a:solidFill>
                <a:cs typeface="Arial" panose="020B0604020202020204" pitchFamily="34" charset="0"/>
              </a:rPr>
              <a:t>Indicadores estatísticos relacionados ao 1º Grau</a:t>
            </a:r>
          </a:p>
        </p:txBody>
      </p:sp>
    </p:spTree>
    <p:extLst>
      <p:ext uri="{BB962C8B-B14F-4D97-AF65-F5344CB8AC3E}">
        <p14:creationId xmlns:p14="http://schemas.microsoft.com/office/powerpoint/2010/main" val="21766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aixaDeTexto 2"/>
          <p:cNvSpPr txBox="1">
            <a:spLocks noChangeArrowheads="1"/>
          </p:cNvSpPr>
          <p:nvPr/>
        </p:nvSpPr>
        <p:spPr bwMode="auto">
          <a:xfrm>
            <a:off x="1524000" y="5589588"/>
            <a:ext cx="914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609725" y="-41275"/>
            <a:ext cx="91440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>
                <a:solidFill>
                  <a:srgbClr val="4F81BD"/>
                </a:solidFill>
              </a:rPr>
              <a:t/>
            </a:r>
            <a:br>
              <a:rPr lang="pt-BR" altLang="pt-BR">
                <a:solidFill>
                  <a:srgbClr val="4F81BD"/>
                </a:solidFill>
              </a:rPr>
            </a:br>
            <a:r>
              <a:rPr lang="pt-BR" altLang="pt-BR" sz="2800">
                <a:solidFill>
                  <a:srgbClr val="4F81BD"/>
                </a:solidFill>
              </a:rPr>
              <a:t>1º Grau – Conhecimento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000">
                <a:solidFill>
                  <a:srgbClr val="4F81BD"/>
                </a:solidFill>
              </a:rPr>
              <a:t>Comparativo das médias dos processos pendentes de solução (2018/2019)</a:t>
            </a:r>
            <a:br>
              <a:rPr lang="pt-BR" altLang="pt-BR" sz="2000">
                <a:solidFill>
                  <a:srgbClr val="4F81BD"/>
                </a:solidFill>
              </a:rPr>
            </a:br>
            <a:endParaRPr lang="pt-BR" altLang="pt-BR" sz="2000">
              <a:solidFill>
                <a:srgbClr val="4F81BD"/>
              </a:solidFill>
            </a:endParaRPr>
          </a:p>
        </p:txBody>
      </p:sp>
      <p:pic>
        <p:nvPicPr>
          <p:cNvPr id="54276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952500"/>
            <a:ext cx="75152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5734051"/>
            <a:ext cx="9144001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344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aixaDeTexto 2"/>
          <p:cNvSpPr txBox="1">
            <a:spLocks noChangeArrowheads="1"/>
          </p:cNvSpPr>
          <p:nvPr/>
        </p:nvSpPr>
        <p:spPr bwMode="auto">
          <a:xfrm>
            <a:off x="1524000" y="5589588"/>
            <a:ext cx="914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524000" y="166689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>
                <a:solidFill>
                  <a:srgbClr val="4F81BD"/>
                </a:solidFill>
              </a:rPr>
              <a:t/>
            </a:r>
            <a:br>
              <a:rPr lang="pt-BR" altLang="pt-BR">
                <a:solidFill>
                  <a:srgbClr val="4F81BD"/>
                </a:solidFill>
              </a:rPr>
            </a:br>
            <a:r>
              <a:rPr lang="pt-BR" altLang="pt-BR" sz="2800">
                <a:solidFill>
                  <a:srgbClr val="4F81BD"/>
                </a:solidFill>
              </a:rPr>
              <a:t>1º Grau – Conhecimento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000">
                <a:solidFill>
                  <a:srgbClr val="4F81BD"/>
                </a:solidFill>
              </a:rPr>
              <a:t>Distribuição por ano</a:t>
            </a:r>
            <a:br>
              <a:rPr lang="pt-BR" altLang="pt-BR" sz="2000">
                <a:solidFill>
                  <a:srgbClr val="4F81BD"/>
                </a:solidFill>
              </a:rPr>
            </a:br>
            <a:endParaRPr lang="pt-BR" altLang="pt-BR" sz="2000">
              <a:solidFill>
                <a:srgbClr val="4F81BD"/>
              </a:solidFill>
            </a:endParaRPr>
          </a:p>
        </p:txBody>
      </p:sp>
      <p:pic>
        <p:nvPicPr>
          <p:cNvPr id="56324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412875"/>
            <a:ext cx="79216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647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2030578" y="665094"/>
            <a:ext cx="8098569" cy="79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pt-BR" alt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/>
                <a:cs typeface="+mj-cs"/>
              </a:rPr>
              <a:t>Agenda</a:t>
            </a:r>
          </a:p>
        </p:txBody>
      </p:sp>
      <p:sp>
        <p:nvSpPr>
          <p:cNvPr id="7" name="Espaço Reservado para Conteúdo 15"/>
          <p:cNvSpPr txBox="1">
            <a:spLocks/>
          </p:cNvSpPr>
          <p:nvPr/>
        </p:nvSpPr>
        <p:spPr bwMode="auto">
          <a:xfrm>
            <a:off x="2017643" y="1601719"/>
            <a:ext cx="8126689" cy="352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tx1"/>
                </a:solidFill>
              </a:rPr>
              <a:t>Resultados do 2º quadrimestre de 2019</a:t>
            </a:r>
          </a:p>
          <a:p>
            <a:pPr lvl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/>
                </a:solidFill>
              </a:rPr>
              <a:t>Análise da estratégia, desempenho dos objetivos, metas e indicadores e análise estatística dos resultados da área fim</a:t>
            </a:r>
          </a:p>
          <a:p>
            <a:pPr lvl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/>
                </a:solidFill>
              </a:rPr>
              <a:t>Portfólio de projetos estratégicos</a:t>
            </a:r>
          </a:p>
          <a:p>
            <a:pPr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tx1"/>
                </a:solidFill>
              </a:rPr>
              <a:t>Planilha de acompanhamento de metas</a:t>
            </a:r>
          </a:p>
          <a:p>
            <a:pPr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800" dirty="0" err="1">
                <a:solidFill>
                  <a:schemeClr val="tx1"/>
                </a:solidFill>
              </a:rPr>
              <a:t>IGOVs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aixaDeTexto 2"/>
          <p:cNvSpPr txBox="1">
            <a:spLocks noChangeArrowheads="1"/>
          </p:cNvSpPr>
          <p:nvPr/>
        </p:nvSpPr>
        <p:spPr bwMode="auto">
          <a:xfrm>
            <a:off x="1524000" y="5589588"/>
            <a:ext cx="914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1524000" y="166689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>
                <a:solidFill>
                  <a:srgbClr val="4F81BD"/>
                </a:solidFill>
              </a:rPr>
              <a:t/>
            </a:r>
            <a:br>
              <a:rPr lang="pt-BR" altLang="pt-BR">
                <a:solidFill>
                  <a:srgbClr val="4F81BD"/>
                </a:solidFill>
              </a:rPr>
            </a:br>
            <a:r>
              <a:rPr lang="pt-BR" altLang="pt-BR" sz="2800">
                <a:solidFill>
                  <a:srgbClr val="4F81BD"/>
                </a:solidFill>
              </a:rPr>
              <a:t>1º Grau – Conhecimento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000">
                <a:solidFill>
                  <a:srgbClr val="4F81BD"/>
                </a:solidFill>
              </a:rPr>
              <a:t>Retirado dados anteriores a 2012</a:t>
            </a:r>
            <a:r>
              <a:rPr lang="pt-BR" altLang="pt-BR" sz="1800">
                <a:solidFill>
                  <a:srgbClr val="4F81BD"/>
                </a:solidFill>
              </a:rPr>
              <a:t/>
            </a:r>
            <a:br>
              <a:rPr lang="pt-BR" altLang="pt-BR" sz="1800">
                <a:solidFill>
                  <a:srgbClr val="4F81BD"/>
                </a:solidFill>
              </a:rPr>
            </a:br>
            <a:endParaRPr lang="pt-BR" altLang="pt-BR" sz="1800">
              <a:solidFill>
                <a:srgbClr val="4F81BD"/>
              </a:solidFill>
            </a:endParaRPr>
          </a:p>
        </p:txBody>
      </p:sp>
      <p:pic>
        <p:nvPicPr>
          <p:cNvPr id="58372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268413"/>
            <a:ext cx="8208963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280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aixaDeTexto 2"/>
          <p:cNvSpPr txBox="1">
            <a:spLocks noChangeArrowheads="1"/>
          </p:cNvSpPr>
          <p:nvPr/>
        </p:nvSpPr>
        <p:spPr bwMode="auto">
          <a:xfrm>
            <a:off x="1524000" y="5589588"/>
            <a:ext cx="914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1524000" y="1"/>
            <a:ext cx="9144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>
                <a:solidFill>
                  <a:srgbClr val="4F81BD"/>
                </a:solidFill>
              </a:rPr>
              <a:t/>
            </a:r>
            <a:br>
              <a:rPr lang="pt-BR" altLang="pt-BR">
                <a:solidFill>
                  <a:srgbClr val="4F81BD"/>
                </a:solidFill>
              </a:rPr>
            </a:br>
            <a:r>
              <a:rPr lang="pt-BR" altLang="pt-BR" sz="2800">
                <a:solidFill>
                  <a:srgbClr val="4F81BD"/>
                </a:solidFill>
              </a:rPr>
              <a:t>1º Grau – Prazos médios</a:t>
            </a:r>
            <a:br>
              <a:rPr lang="pt-BR" altLang="pt-BR" sz="2800">
                <a:solidFill>
                  <a:srgbClr val="4F81BD"/>
                </a:solidFill>
              </a:rPr>
            </a:br>
            <a:endParaRPr lang="pt-BR" altLang="pt-BR" sz="2800">
              <a:solidFill>
                <a:srgbClr val="4F81BD"/>
              </a:solidFill>
            </a:endParaRPr>
          </a:p>
        </p:txBody>
      </p:sp>
      <p:pic>
        <p:nvPicPr>
          <p:cNvPr id="60420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820738"/>
            <a:ext cx="7650162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Imagem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94364"/>
            <a:ext cx="9144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649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aixaDeTexto 2"/>
          <p:cNvSpPr txBox="1">
            <a:spLocks noChangeArrowheads="1"/>
          </p:cNvSpPr>
          <p:nvPr/>
        </p:nvSpPr>
        <p:spPr bwMode="auto">
          <a:xfrm>
            <a:off x="1524000" y="5589588"/>
            <a:ext cx="914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1524000" y="166689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>
                <a:solidFill>
                  <a:srgbClr val="4F81BD"/>
                </a:solidFill>
              </a:rPr>
              <a:t/>
            </a:r>
            <a:br>
              <a:rPr lang="pt-BR" altLang="pt-BR">
                <a:solidFill>
                  <a:srgbClr val="4F81BD"/>
                </a:solidFill>
              </a:rPr>
            </a:br>
            <a:r>
              <a:rPr lang="pt-BR" altLang="pt-BR" sz="2800">
                <a:solidFill>
                  <a:srgbClr val="4F81BD"/>
                </a:solidFill>
              </a:rPr>
              <a:t>1º Grau – Prazos médios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000">
                <a:solidFill>
                  <a:srgbClr val="4F81BD"/>
                </a:solidFill>
              </a:rPr>
              <a:t>Restringido o intervalo para 0 a 500 dias, exclui-se 59.260 processos (17,74%)</a:t>
            </a:r>
            <a:br>
              <a:rPr lang="pt-BR" altLang="pt-BR" sz="2000">
                <a:solidFill>
                  <a:srgbClr val="4F81BD"/>
                </a:solidFill>
              </a:rPr>
            </a:br>
            <a:endParaRPr lang="pt-BR" altLang="pt-BR" sz="2000">
              <a:solidFill>
                <a:srgbClr val="4F81BD"/>
              </a:solidFill>
            </a:endParaRPr>
          </a:p>
        </p:txBody>
      </p:sp>
      <p:pic>
        <p:nvPicPr>
          <p:cNvPr id="62468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68414"/>
            <a:ext cx="8151812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374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aixaDeTexto 1"/>
          <p:cNvSpPr txBox="1">
            <a:spLocks noChangeArrowheads="1"/>
          </p:cNvSpPr>
          <p:nvPr/>
        </p:nvSpPr>
        <p:spPr bwMode="auto">
          <a:xfrm>
            <a:off x="1524001" y="3152775"/>
            <a:ext cx="89646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1085850" indent="-342900"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altLang="pt-BR" b="0">
                <a:solidFill>
                  <a:schemeClr val="tx1"/>
                </a:solidFill>
              </a:rPr>
              <a:t>Na comparação do período de </a:t>
            </a:r>
            <a:r>
              <a:rPr lang="pt-BR" altLang="pt-BR" b="0" u="sng">
                <a:solidFill>
                  <a:schemeClr val="tx1"/>
                </a:solidFill>
              </a:rPr>
              <a:t>jan/18 a dez/18</a:t>
            </a:r>
            <a:r>
              <a:rPr lang="pt-BR" altLang="pt-BR" b="0">
                <a:solidFill>
                  <a:schemeClr val="tx1"/>
                </a:solidFill>
              </a:rPr>
              <a:t> com o de </a:t>
            </a:r>
            <a:r>
              <a:rPr lang="pt-BR" altLang="pt-BR" b="0" u="sng">
                <a:solidFill>
                  <a:schemeClr val="tx1"/>
                </a:solidFill>
              </a:rPr>
              <a:t>jan/19 a ago/19</a:t>
            </a:r>
            <a:r>
              <a:rPr lang="pt-BR" altLang="pt-BR" b="0">
                <a:solidFill>
                  <a:schemeClr val="tx1"/>
                </a:solidFill>
              </a:rPr>
              <a:t>,          </a:t>
            </a:r>
            <a:r>
              <a:rPr lang="pt-BR" altLang="pt-BR" b="0" u="sng">
                <a:solidFill>
                  <a:schemeClr val="tx1"/>
                </a:solidFill>
              </a:rPr>
              <a:t>não</a:t>
            </a:r>
            <a:r>
              <a:rPr lang="pt-BR" altLang="pt-BR" b="0">
                <a:solidFill>
                  <a:schemeClr val="tx1"/>
                </a:solidFill>
              </a:rPr>
              <a:t> foram significativas as diferenças obtidas nos seguintes indicadores: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altLang="pt-BR" b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b="0">
                <a:solidFill>
                  <a:schemeClr val="tx1"/>
                </a:solidFill>
              </a:rPr>
              <a:t>Antiguidade dos pendentes de solução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b="0">
                <a:solidFill>
                  <a:schemeClr val="tx1"/>
                </a:solidFill>
              </a:rPr>
              <a:t>Solucionados</a:t>
            </a: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1524000" y="166689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>
                <a:solidFill>
                  <a:srgbClr val="4F81BD"/>
                </a:solidFill>
              </a:rPr>
              <a:t/>
            </a:r>
            <a:br>
              <a:rPr lang="pt-BR" altLang="pt-BR">
                <a:solidFill>
                  <a:srgbClr val="4F81BD"/>
                </a:solidFill>
              </a:rPr>
            </a:br>
            <a:r>
              <a:rPr lang="pt-BR" altLang="pt-BR" sz="2800">
                <a:solidFill>
                  <a:srgbClr val="4F81BD"/>
                </a:solidFill>
              </a:rPr>
              <a:t>1º Grau – outros dados</a:t>
            </a:r>
            <a:r>
              <a:rPr lang="pt-BR" altLang="pt-BR" sz="3600">
                <a:solidFill>
                  <a:srgbClr val="4F81BD"/>
                </a:solidFill>
              </a:rPr>
              <a:t/>
            </a:r>
            <a:br>
              <a:rPr lang="pt-BR" altLang="pt-BR" sz="3600">
                <a:solidFill>
                  <a:srgbClr val="4F81BD"/>
                </a:solidFill>
              </a:rPr>
            </a:br>
            <a:endParaRPr lang="pt-BR" altLang="pt-BR" sz="3600">
              <a:solidFill>
                <a:srgbClr val="4F81BD"/>
              </a:solidFill>
            </a:endParaRPr>
          </a:p>
        </p:txBody>
      </p:sp>
      <p:pic>
        <p:nvPicPr>
          <p:cNvPr id="6451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1341438"/>
            <a:ext cx="90043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83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28" y="532086"/>
            <a:ext cx="82867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8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8" y="105103"/>
            <a:ext cx="8352221" cy="626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35" y="2718239"/>
            <a:ext cx="2333241" cy="8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802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Conteúdo 2"/>
          <p:cNvSpPr>
            <a:spLocks/>
          </p:cNvSpPr>
          <p:nvPr/>
        </p:nvSpPr>
        <p:spPr bwMode="auto">
          <a:xfrm>
            <a:off x="1966914" y="2133600"/>
            <a:ext cx="82581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  <a:cs typeface="Arial" panose="020B0604020202020204" pitchFamily="34" charset="0"/>
              </a:rPr>
              <a:t>Meta 2 CNJ e Meta 7 CSJT (</a:t>
            </a:r>
            <a:r>
              <a:rPr lang="pt-BR" altLang="pt-BR">
                <a:solidFill>
                  <a:schemeClr val="tx1"/>
                </a:solidFill>
              </a:rPr>
              <a:t>IPA) – Identificar e julgar até 31/12/2019, pelo menos, 92% dos processos distribuídos até 31/12/2017 no 1º e no 2º grau</a:t>
            </a:r>
          </a:p>
        </p:txBody>
      </p:sp>
      <p:sp>
        <p:nvSpPr>
          <p:cNvPr id="69635" name="Espaço Reservado para Conteúdo 2"/>
          <p:cNvSpPr>
            <a:spLocks/>
          </p:cNvSpPr>
          <p:nvPr/>
        </p:nvSpPr>
        <p:spPr bwMode="auto">
          <a:xfrm>
            <a:off x="1966914" y="4437063"/>
            <a:ext cx="8258175" cy="7921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t-BR" altLang="pt-BR" sz="4400">
                <a:solidFill>
                  <a:srgbClr val="92D050"/>
                </a:solidFill>
              </a:rPr>
              <a:t>Desempenho acumulado: 100,69%</a:t>
            </a:r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1524000" y="69215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800">
                <a:solidFill>
                  <a:srgbClr val="4F81BD"/>
                </a:solidFill>
                <a:cs typeface="Arial" panose="020B0604020202020204" pitchFamily="34" charset="0"/>
              </a:rPr>
              <a:t>Promover a qualidade, celeridade e efetividade das atividades jurisdicionais</a:t>
            </a:r>
          </a:p>
          <a:p>
            <a:pPr algn="ctr">
              <a:spcBef>
                <a:spcPct val="0"/>
              </a:spcBef>
              <a:buClrTx/>
            </a:pPr>
            <a:r>
              <a:rPr lang="pt-BR" altLang="pt-BR" sz="2000">
                <a:solidFill>
                  <a:srgbClr val="4F81BD"/>
                </a:solidFill>
                <a:cs typeface="Arial" panose="020B0604020202020204" pitchFamily="34" charset="0"/>
              </a:rPr>
              <a:t>Meta e indicador nacional</a:t>
            </a:r>
          </a:p>
        </p:txBody>
      </p:sp>
    </p:spTree>
    <p:extLst>
      <p:ext uri="{BB962C8B-B14F-4D97-AF65-F5344CB8AC3E}">
        <p14:creationId xmlns:p14="http://schemas.microsoft.com/office/powerpoint/2010/main" val="369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Conteúdo 2"/>
          <p:cNvSpPr>
            <a:spLocks/>
          </p:cNvSpPr>
          <p:nvPr/>
        </p:nvSpPr>
        <p:spPr bwMode="auto">
          <a:xfrm>
            <a:off x="1966914" y="2133601"/>
            <a:ext cx="82581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  <a:cs typeface="Arial" panose="020B0604020202020204" pitchFamily="34" charset="0"/>
              </a:rPr>
              <a:t>Meta 6 CNJ e Meta 8 CSJT (</a:t>
            </a:r>
            <a:r>
              <a:rPr lang="pt-BR" altLang="pt-BR">
                <a:solidFill>
                  <a:schemeClr val="tx1"/>
                </a:solidFill>
              </a:rPr>
              <a:t>IACJ) – Identificar e julgar até 31/12/2019, 98% das ações coletivas distribuídas até 31/12/2017 no 2° grau</a:t>
            </a: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1524000" y="765176"/>
            <a:ext cx="9144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pt-BR" altLang="pt-BR" sz="3600">
              <a:solidFill>
                <a:srgbClr val="4F81BD"/>
              </a:solidFill>
              <a:cs typeface="Arial" panose="020B0604020202020204" pitchFamily="34" charset="0"/>
            </a:endParaRPr>
          </a:p>
        </p:txBody>
      </p:sp>
      <p:sp>
        <p:nvSpPr>
          <p:cNvPr id="70660" name="Espaço Reservado para Conteúdo 2"/>
          <p:cNvSpPr>
            <a:spLocks/>
          </p:cNvSpPr>
          <p:nvPr/>
        </p:nvSpPr>
        <p:spPr bwMode="auto">
          <a:xfrm>
            <a:off x="1966914" y="4437063"/>
            <a:ext cx="8258175" cy="86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t-BR" altLang="pt-BR" sz="4000">
                <a:solidFill>
                  <a:srgbClr val="92D050"/>
                </a:solidFill>
              </a:rPr>
              <a:t>Desempenho acumulado 2º: 102,04%</a:t>
            </a:r>
          </a:p>
          <a:p>
            <a:pPr algn="just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pt-BR" altLang="pt-BR" sz="4400">
              <a:solidFill>
                <a:srgbClr val="D7F402"/>
              </a:solidFill>
            </a:endParaRPr>
          </a:p>
        </p:txBody>
      </p:sp>
      <p:sp>
        <p:nvSpPr>
          <p:cNvPr id="70661" name="Text Box 2"/>
          <p:cNvSpPr txBox="1">
            <a:spLocks noChangeArrowheads="1"/>
          </p:cNvSpPr>
          <p:nvPr/>
        </p:nvSpPr>
        <p:spPr bwMode="auto">
          <a:xfrm>
            <a:off x="1631950" y="765175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800">
                <a:solidFill>
                  <a:srgbClr val="4F81BD"/>
                </a:solidFill>
                <a:cs typeface="Arial" panose="020B0604020202020204" pitchFamily="34" charset="0"/>
              </a:rPr>
              <a:t>Promover a qualidade, celeridade e efetividade das atividades jurisdicionais</a:t>
            </a:r>
          </a:p>
          <a:p>
            <a:pPr algn="ctr">
              <a:spcBef>
                <a:spcPct val="0"/>
              </a:spcBef>
              <a:buClrTx/>
            </a:pPr>
            <a:r>
              <a:rPr lang="pt-BR" altLang="pt-BR" sz="2000">
                <a:solidFill>
                  <a:srgbClr val="4F81BD"/>
                </a:solidFill>
                <a:cs typeface="Arial" panose="020B0604020202020204" pitchFamily="34" charset="0"/>
              </a:rPr>
              <a:t>Meta e indicador nacional</a:t>
            </a:r>
          </a:p>
        </p:txBody>
      </p:sp>
    </p:spTree>
    <p:extLst>
      <p:ext uri="{BB962C8B-B14F-4D97-AF65-F5344CB8AC3E}">
        <p14:creationId xmlns:p14="http://schemas.microsoft.com/office/powerpoint/2010/main" val="34684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Conteúdo 2"/>
          <p:cNvSpPr>
            <a:spLocks/>
          </p:cNvSpPr>
          <p:nvPr/>
        </p:nvSpPr>
        <p:spPr bwMode="auto">
          <a:xfrm>
            <a:off x="1952626" y="2359026"/>
            <a:ext cx="82581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</a:rPr>
              <a:t>Indicador 4 CSJT (TMDP2) – reduzir o prazo médio, em relação ao ano base 2017, em 2% até 2019.</a:t>
            </a:r>
          </a:p>
        </p:txBody>
      </p:sp>
      <p:sp>
        <p:nvSpPr>
          <p:cNvPr id="71683" name="Espaço Reservado para Conteúdo 2"/>
          <p:cNvSpPr>
            <a:spLocks/>
          </p:cNvSpPr>
          <p:nvPr/>
        </p:nvSpPr>
        <p:spPr bwMode="auto">
          <a:xfrm>
            <a:off x="1919289" y="4219575"/>
            <a:ext cx="8258175" cy="14414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t-BR" altLang="pt-BR" sz="4400">
                <a:solidFill>
                  <a:srgbClr val="92D050"/>
                </a:solidFill>
              </a:rPr>
              <a:t>Desempenho acumulado: 65,59%</a:t>
            </a:r>
          </a:p>
          <a:p>
            <a:pPr algn="ctr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t-BR" altLang="pt-BR">
                <a:solidFill>
                  <a:srgbClr val="92D050"/>
                </a:solidFill>
              </a:rPr>
              <a:t>108</a:t>
            </a:r>
            <a:r>
              <a:rPr lang="pt-BR" altLang="pt-BR">
                <a:solidFill>
                  <a:schemeClr val="bg1"/>
                </a:solidFill>
              </a:rPr>
              <a:t>/80</a:t>
            </a:r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1524000" y="765175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800">
                <a:solidFill>
                  <a:srgbClr val="4F81BD"/>
                </a:solidFill>
                <a:cs typeface="Arial" panose="020B0604020202020204" pitchFamily="34" charset="0"/>
              </a:rPr>
              <a:t>Promover a qualidade, celeridade e efetividade das atividades jurisdicionais</a:t>
            </a:r>
          </a:p>
          <a:p>
            <a:pPr algn="ctr">
              <a:spcBef>
                <a:spcPct val="0"/>
              </a:spcBef>
              <a:buClrTx/>
            </a:pPr>
            <a:r>
              <a:rPr lang="pt-BR" altLang="pt-BR" sz="2000">
                <a:solidFill>
                  <a:srgbClr val="4F81BD"/>
                </a:solidFill>
                <a:cs typeface="Arial" panose="020B0604020202020204" pitchFamily="34" charset="0"/>
              </a:rPr>
              <a:t>Indicador nacional</a:t>
            </a:r>
          </a:p>
        </p:txBody>
      </p:sp>
    </p:spTree>
    <p:extLst>
      <p:ext uri="{BB962C8B-B14F-4D97-AF65-F5344CB8AC3E}">
        <p14:creationId xmlns:p14="http://schemas.microsoft.com/office/powerpoint/2010/main" val="42552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ítulo 9"/>
          <p:cNvSpPr txBox="1">
            <a:spLocks/>
          </p:cNvSpPr>
          <p:nvPr/>
        </p:nvSpPr>
        <p:spPr bwMode="auto">
          <a:xfrm>
            <a:off x="1774826" y="1773239"/>
            <a:ext cx="85693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4800">
                <a:solidFill>
                  <a:srgbClr val="4F81BD"/>
                </a:solidFill>
                <a:cs typeface="Arial" panose="020B0604020202020204" pitchFamily="34" charset="0"/>
              </a:rPr>
              <a:t>Promover a qualidade, celeridade e efetividade das atividades jurisdicionais</a:t>
            </a:r>
          </a:p>
          <a:p>
            <a:pPr algn="ctr">
              <a:spcBef>
                <a:spcPct val="0"/>
              </a:spcBef>
              <a:buClrTx/>
            </a:pPr>
            <a:r>
              <a:rPr lang="pt-BR" altLang="pt-BR" sz="3600">
                <a:solidFill>
                  <a:srgbClr val="4F81BD"/>
                </a:solidFill>
                <a:cs typeface="Arial" panose="020B0604020202020204" pitchFamily="34" charset="0"/>
              </a:rPr>
              <a:t>Indicadores estatísticos relacionados ao 2º Grau</a:t>
            </a:r>
          </a:p>
        </p:txBody>
      </p:sp>
    </p:spTree>
    <p:extLst>
      <p:ext uri="{BB962C8B-B14F-4D97-AF65-F5344CB8AC3E}">
        <p14:creationId xmlns:p14="http://schemas.microsoft.com/office/powerpoint/2010/main" val="1448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2030578" y="665094"/>
            <a:ext cx="8098569" cy="79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pt-BR" alt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/>
                <a:cs typeface="+mj-cs"/>
              </a:rPr>
              <a:t>Agenda</a:t>
            </a:r>
          </a:p>
        </p:txBody>
      </p:sp>
      <p:sp>
        <p:nvSpPr>
          <p:cNvPr id="7" name="Espaço Reservado para Conteúdo 15"/>
          <p:cNvSpPr txBox="1">
            <a:spLocks/>
          </p:cNvSpPr>
          <p:nvPr/>
        </p:nvSpPr>
        <p:spPr bwMode="auto">
          <a:xfrm>
            <a:off x="2017643" y="1601719"/>
            <a:ext cx="8126689" cy="405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tx1"/>
                </a:solidFill>
              </a:rPr>
              <a:t>Resultados do 2º quadrimestre de 2019</a:t>
            </a:r>
          </a:p>
          <a:p>
            <a:pPr lvl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/>
                </a:solidFill>
              </a:rPr>
              <a:t>Análise da estratégia, desempenho dos objetivos, metas e indicadores e análise estatística dos resultados da área </a:t>
            </a:r>
            <a:r>
              <a:rPr lang="pt-BR" altLang="pt-BR" dirty="0" smtClean="0">
                <a:solidFill>
                  <a:schemeClr val="tx1"/>
                </a:solidFill>
              </a:rPr>
              <a:t>fim - </a:t>
            </a:r>
            <a:r>
              <a:rPr lang="pt-BR" altLang="pt-BR" sz="2000" dirty="0"/>
              <a:t>Informações geradas com base em dados extraídos do Sistema e-Gestão entre os dias 15 e 20 de setembro de </a:t>
            </a:r>
            <a:r>
              <a:rPr lang="pt-BR" altLang="pt-BR" sz="2000" dirty="0" smtClean="0"/>
              <a:t>2019</a:t>
            </a:r>
            <a:endParaRPr lang="pt-BR" altLang="pt-BR" sz="2000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bg1">
                    <a:lumMod val="65000"/>
                  </a:schemeClr>
                </a:solidFill>
              </a:rPr>
              <a:t>Portfólio de projetos estratégicos</a:t>
            </a:r>
          </a:p>
          <a:p>
            <a:pPr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bg1">
                    <a:lumMod val="65000"/>
                  </a:schemeClr>
                </a:solidFill>
              </a:rPr>
              <a:t>Planilha de acompanhamento de metas</a:t>
            </a:r>
          </a:p>
          <a:p>
            <a:pPr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800" dirty="0" err="1">
                <a:solidFill>
                  <a:schemeClr val="bg1">
                    <a:lumMod val="65000"/>
                  </a:schemeClr>
                </a:solidFill>
              </a:rPr>
              <a:t>IGOVs</a:t>
            </a:r>
            <a:endParaRPr lang="pt-BR" altLang="pt-BR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aixaDeTexto 2"/>
          <p:cNvSpPr txBox="1">
            <a:spLocks noChangeArrowheads="1"/>
          </p:cNvSpPr>
          <p:nvPr/>
        </p:nvSpPr>
        <p:spPr bwMode="auto">
          <a:xfrm>
            <a:off x="1524000" y="5516563"/>
            <a:ext cx="914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1524000" y="-177800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>
                <a:solidFill>
                  <a:srgbClr val="4F81BD"/>
                </a:solidFill>
              </a:rPr>
              <a:t/>
            </a:r>
            <a:br>
              <a:rPr lang="pt-BR" altLang="pt-BR">
                <a:solidFill>
                  <a:srgbClr val="4F81BD"/>
                </a:solidFill>
              </a:rPr>
            </a:br>
            <a:r>
              <a:rPr lang="pt-BR" altLang="pt-BR" sz="2800">
                <a:solidFill>
                  <a:srgbClr val="4F81BD"/>
                </a:solidFill>
              </a:rPr>
              <a:t>2º Grau – Resultados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1800">
                <a:solidFill>
                  <a:srgbClr val="4F81BD"/>
                </a:solidFill>
              </a:rPr>
              <a:t>Comparativo das médias dos processos pendentes de solução (2018/2019)</a:t>
            </a:r>
            <a:br>
              <a:rPr lang="pt-BR" altLang="pt-BR" sz="1800">
                <a:solidFill>
                  <a:srgbClr val="4F81BD"/>
                </a:solidFill>
              </a:rPr>
            </a:br>
            <a:endParaRPr lang="pt-BR" altLang="pt-BR" sz="1800">
              <a:solidFill>
                <a:srgbClr val="4F81BD"/>
              </a:solidFill>
            </a:endParaRPr>
          </a:p>
        </p:txBody>
      </p:sp>
      <p:pic>
        <p:nvPicPr>
          <p:cNvPr id="73732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941389"/>
            <a:ext cx="67183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4" y="5373689"/>
            <a:ext cx="875347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952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aixaDeTexto 2"/>
          <p:cNvSpPr txBox="1">
            <a:spLocks noChangeArrowheads="1"/>
          </p:cNvSpPr>
          <p:nvPr/>
        </p:nvSpPr>
        <p:spPr bwMode="auto">
          <a:xfrm>
            <a:off x="1524000" y="5516563"/>
            <a:ext cx="914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536700" y="9526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>
                <a:solidFill>
                  <a:srgbClr val="4F81BD"/>
                </a:solidFill>
              </a:rPr>
              <a:t/>
            </a:r>
            <a:br>
              <a:rPr lang="pt-BR" altLang="pt-BR">
                <a:solidFill>
                  <a:srgbClr val="4F81BD"/>
                </a:solidFill>
              </a:rPr>
            </a:br>
            <a:r>
              <a:rPr lang="pt-BR" altLang="pt-BR" sz="2800">
                <a:solidFill>
                  <a:srgbClr val="4F81BD"/>
                </a:solidFill>
              </a:rPr>
              <a:t>2º Grau – Resultados</a:t>
            </a:r>
            <a:br>
              <a:rPr lang="pt-BR" altLang="pt-BR" sz="2800">
                <a:solidFill>
                  <a:srgbClr val="4F81BD"/>
                </a:solidFill>
              </a:rPr>
            </a:br>
            <a:endParaRPr lang="pt-BR" altLang="pt-BR" sz="2800">
              <a:solidFill>
                <a:srgbClr val="4F81BD"/>
              </a:solidFill>
            </a:endParaRPr>
          </a:p>
        </p:txBody>
      </p:sp>
      <p:pic>
        <p:nvPicPr>
          <p:cNvPr id="75780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9" y="1103314"/>
            <a:ext cx="8378825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434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aixaDeTexto 2"/>
          <p:cNvSpPr txBox="1">
            <a:spLocks noChangeArrowheads="1"/>
          </p:cNvSpPr>
          <p:nvPr/>
        </p:nvSpPr>
        <p:spPr bwMode="auto">
          <a:xfrm>
            <a:off x="1524000" y="5516563"/>
            <a:ext cx="914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1524000" y="115889"/>
            <a:ext cx="91440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800">
                <a:solidFill>
                  <a:srgbClr val="4F81BD"/>
                </a:solidFill>
              </a:rPr>
              <a:t>2º Grau – Resultados</a:t>
            </a:r>
          </a:p>
          <a:p>
            <a:pPr algn="ctr">
              <a:spcBef>
                <a:spcPct val="0"/>
              </a:spcBef>
              <a:buClrTx/>
            </a:pPr>
            <a:r>
              <a:rPr lang="pt-BR" altLang="pt-BR" sz="2000">
                <a:solidFill>
                  <a:srgbClr val="4F81BD"/>
                </a:solidFill>
              </a:rPr>
              <a:t>Retirado dados anteriores a 2012</a:t>
            </a:r>
            <a:endParaRPr lang="pt-BR" altLang="pt-BR" sz="3600">
              <a:solidFill>
                <a:srgbClr val="4F81BD"/>
              </a:solidFill>
            </a:endParaRPr>
          </a:p>
        </p:txBody>
      </p:sp>
      <p:pic>
        <p:nvPicPr>
          <p:cNvPr id="77828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268413"/>
            <a:ext cx="8126412" cy="49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920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aixaDeTexto 2"/>
          <p:cNvSpPr txBox="1">
            <a:spLocks noChangeArrowheads="1"/>
          </p:cNvSpPr>
          <p:nvPr/>
        </p:nvSpPr>
        <p:spPr bwMode="auto">
          <a:xfrm>
            <a:off x="1524000" y="5589588"/>
            <a:ext cx="914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1524000" y="166689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>
                <a:solidFill>
                  <a:srgbClr val="4F81BD"/>
                </a:solidFill>
              </a:rPr>
              <a:t/>
            </a:r>
            <a:br>
              <a:rPr lang="pt-BR" altLang="pt-BR">
                <a:solidFill>
                  <a:srgbClr val="4F81BD"/>
                </a:solidFill>
              </a:rPr>
            </a:br>
            <a:r>
              <a:rPr lang="pt-BR" altLang="pt-BR" sz="2800">
                <a:solidFill>
                  <a:srgbClr val="4F81BD"/>
                </a:solidFill>
              </a:rPr>
              <a:t>2º Grau – Resultados</a:t>
            </a:r>
            <a:r>
              <a:rPr lang="pt-BR" altLang="pt-BR" sz="3600">
                <a:solidFill>
                  <a:srgbClr val="4F81BD"/>
                </a:solidFill>
              </a:rPr>
              <a:t/>
            </a:r>
            <a:br>
              <a:rPr lang="pt-BR" altLang="pt-BR" sz="3600">
                <a:solidFill>
                  <a:srgbClr val="4F81BD"/>
                </a:solidFill>
              </a:rPr>
            </a:br>
            <a:endParaRPr lang="pt-BR" altLang="pt-BR" sz="3600">
              <a:solidFill>
                <a:srgbClr val="4F81BD"/>
              </a:solidFill>
            </a:endParaRPr>
          </a:p>
        </p:txBody>
      </p:sp>
      <p:sp>
        <p:nvSpPr>
          <p:cNvPr id="79876" name="CaixaDeTexto 1"/>
          <p:cNvSpPr txBox="1">
            <a:spLocks noChangeArrowheads="1"/>
          </p:cNvSpPr>
          <p:nvPr/>
        </p:nvSpPr>
        <p:spPr bwMode="auto">
          <a:xfrm>
            <a:off x="1612901" y="1673225"/>
            <a:ext cx="89646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1085850" indent="-342900"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altLang="pt-BR" b="0">
                <a:solidFill>
                  <a:schemeClr val="tx1"/>
                </a:solidFill>
              </a:rPr>
              <a:t>Na comparação do período de </a:t>
            </a:r>
            <a:r>
              <a:rPr lang="pt-BR" altLang="pt-BR" b="0" u="sng">
                <a:solidFill>
                  <a:schemeClr val="tx1"/>
                </a:solidFill>
              </a:rPr>
              <a:t>jan/18 a dez/18</a:t>
            </a:r>
            <a:r>
              <a:rPr lang="pt-BR" altLang="pt-BR" b="0">
                <a:solidFill>
                  <a:schemeClr val="tx1"/>
                </a:solidFill>
              </a:rPr>
              <a:t> com o de </a:t>
            </a:r>
            <a:r>
              <a:rPr lang="pt-BR" altLang="pt-BR" b="0" u="sng">
                <a:solidFill>
                  <a:schemeClr val="tx1"/>
                </a:solidFill>
              </a:rPr>
              <a:t>jan/19 a ago/19</a:t>
            </a:r>
            <a:r>
              <a:rPr lang="pt-BR" altLang="pt-BR" b="0">
                <a:solidFill>
                  <a:schemeClr val="tx1"/>
                </a:solidFill>
              </a:rPr>
              <a:t>,         </a:t>
            </a:r>
            <a:r>
              <a:rPr lang="pt-BR" altLang="pt-BR" b="0" u="sng">
                <a:solidFill>
                  <a:schemeClr val="tx1"/>
                </a:solidFill>
              </a:rPr>
              <a:t>não</a:t>
            </a:r>
            <a:r>
              <a:rPr lang="pt-BR" altLang="pt-BR" b="0">
                <a:solidFill>
                  <a:schemeClr val="tx1"/>
                </a:solidFill>
              </a:rPr>
              <a:t> foi significativa a diferença obtida no seguinte indicador: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altLang="pt-BR" b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b="0">
                <a:solidFill>
                  <a:schemeClr val="tx1"/>
                </a:solidFill>
              </a:rPr>
              <a:t>Antiguidade – Pendentes de solução</a:t>
            </a:r>
          </a:p>
        </p:txBody>
      </p:sp>
    </p:spTree>
    <p:extLst>
      <p:ext uri="{BB962C8B-B14F-4D97-AF65-F5344CB8AC3E}">
        <p14:creationId xmlns:p14="http://schemas.microsoft.com/office/powerpoint/2010/main" val="1818628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18" y="469024"/>
            <a:ext cx="82867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363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15614"/>
            <a:ext cx="8177048" cy="613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45" y="2676799"/>
            <a:ext cx="1524425" cy="8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4789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Conteúdo 2"/>
          <p:cNvSpPr>
            <a:spLocks/>
          </p:cNvSpPr>
          <p:nvPr/>
        </p:nvSpPr>
        <p:spPr bwMode="auto">
          <a:xfrm>
            <a:off x="1966914" y="2133601"/>
            <a:ext cx="82581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</a:rPr>
              <a:t>Meta 5 CNJ e Meta 11 CSJT (IE) – Baixar quantidade maior de processos de execução do que o total de casos novos de execução no ano corrente.</a:t>
            </a:r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1524000" y="765175"/>
            <a:ext cx="91440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800">
                <a:solidFill>
                  <a:srgbClr val="4F81BD"/>
                </a:solidFill>
                <a:cs typeface="Arial" panose="020B0604020202020204" pitchFamily="34" charset="0"/>
              </a:rPr>
              <a:t>Garantir a efetividade na execução</a:t>
            </a:r>
          </a:p>
          <a:p>
            <a:pPr algn="ctr">
              <a:spcBef>
                <a:spcPct val="0"/>
              </a:spcBef>
              <a:buClrTx/>
            </a:pPr>
            <a:r>
              <a:rPr lang="pt-BR" altLang="pt-BR" sz="2000">
                <a:solidFill>
                  <a:srgbClr val="4F81BD"/>
                </a:solidFill>
                <a:cs typeface="Arial" panose="020B0604020202020204" pitchFamily="34" charset="0"/>
              </a:rPr>
              <a:t>Meta e indicador nacional</a:t>
            </a:r>
          </a:p>
        </p:txBody>
      </p:sp>
      <p:sp>
        <p:nvSpPr>
          <p:cNvPr id="86020" name="Espaço Reservado para Conteúdo 2"/>
          <p:cNvSpPr>
            <a:spLocks/>
          </p:cNvSpPr>
          <p:nvPr/>
        </p:nvSpPr>
        <p:spPr bwMode="auto">
          <a:xfrm>
            <a:off x="1976439" y="4508501"/>
            <a:ext cx="8258175" cy="7921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t-BR" altLang="pt-BR" sz="4400">
                <a:solidFill>
                  <a:srgbClr val="92D050"/>
                </a:solidFill>
              </a:rPr>
              <a:t>Desempenho acumulado: 108,94%</a:t>
            </a:r>
          </a:p>
        </p:txBody>
      </p:sp>
    </p:spTree>
    <p:extLst>
      <p:ext uri="{BB962C8B-B14F-4D97-AF65-F5344CB8AC3E}">
        <p14:creationId xmlns:p14="http://schemas.microsoft.com/office/powerpoint/2010/main" val="18368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ítulo 9"/>
          <p:cNvSpPr txBox="1">
            <a:spLocks/>
          </p:cNvSpPr>
          <p:nvPr/>
        </p:nvSpPr>
        <p:spPr bwMode="auto">
          <a:xfrm>
            <a:off x="1774826" y="1773238"/>
            <a:ext cx="8569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4800">
                <a:solidFill>
                  <a:srgbClr val="4F81BD"/>
                </a:solidFill>
                <a:cs typeface="Arial" panose="020B0604020202020204" pitchFamily="34" charset="0"/>
              </a:rPr>
              <a:t>Garantir a efetividade na execução</a:t>
            </a:r>
          </a:p>
          <a:p>
            <a:pPr algn="ctr">
              <a:spcBef>
                <a:spcPct val="0"/>
              </a:spcBef>
              <a:buClrTx/>
            </a:pPr>
            <a:r>
              <a:rPr lang="pt-BR" altLang="pt-BR" sz="3600">
                <a:solidFill>
                  <a:srgbClr val="4F81BD"/>
                </a:solidFill>
                <a:cs typeface="Arial" panose="020B0604020202020204" pitchFamily="34" charset="0"/>
              </a:rPr>
              <a:t>Indicadores estatísticos relacionados ao 1º Grau - Execução</a:t>
            </a:r>
          </a:p>
        </p:txBody>
      </p:sp>
    </p:spTree>
    <p:extLst>
      <p:ext uri="{BB962C8B-B14F-4D97-AF65-F5344CB8AC3E}">
        <p14:creationId xmlns:p14="http://schemas.microsoft.com/office/powerpoint/2010/main" val="25275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aixaDeTexto 2"/>
          <p:cNvSpPr txBox="1">
            <a:spLocks noChangeArrowheads="1"/>
          </p:cNvSpPr>
          <p:nvPr/>
        </p:nvSpPr>
        <p:spPr bwMode="auto">
          <a:xfrm>
            <a:off x="1524000" y="5589588"/>
            <a:ext cx="914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1524000" y="-17463"/>
            <a:ext cx="9144000" cy="93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>
                <a:solidFill>
                  <a:srgbClr val="4F81BD"/>
                </a:solidFill>
              </a:rPr>
              <a:t/>
            </a:r>
            <a:br>
              <a:rPr lang="pt-BR" altLang="pt-BR">
                <a:solidFill>
                  <a:srgbClr val="4F81BD"/>
                </a:solidFill>
              </a:rPr>
            </a:br>
            <a:r>
              <a:rPr lang="pt-BR" altLang="pt-BR" sz="2800">
                <a:solidFill>
                  <a:srgbClr val="4F81BD"/>
                </a:solidFill>
              </a:rPr>
              <a:t>1º Grau – Execução</a:t>
            </a:r>
            <a:br>
              <a:rPr lang="pt-BR" altLang="pt-BR" sz="2800">
                <a:solidFill>
                  <a:srgbClr val="4F81BD"/>
                </a:solidFill>
              </a:rPr>
            </a:br>
            <a:endParaRPr lang="pt-BR" altLang="pt-BR" sz="2800">
              <a:solidFill>
                <a:srgbClr val="4F81BD"/>
              </a:solidFill>
            </a:endParaRPr>
          </a:p>
        </p:txBody>
      </p:sp>
      <p:pic>
        <p:nvPicPr>
          <p:cNvPr id="88068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6" y="981075"/>
            <a:ext cx="707231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576889"/>
            <a:ext cx="83248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982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aixaDeTexto 2"/>
          <p:cNvSpPr txBox="1">
            <a:spLocks noChangeArrowheads="1"/>
          </p:cNvSpPr>
          <p:nvPr/>
        </p:nvSpPr>
        <p:spPr bwMode="auto">
          <a:xfrm>
            <a:off x="1524000" y="5589588"/>
            <a:ext cx="914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1524000" y="20639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>
                <a:solidFill>
                  <a:srgbClr val="4F81BD"/>
                </a:solidFill>
              </a:rPr>
              <a:t/>
            </a:r>
            <a:br>
              <a:rPr lang="pt-BR" altLang="pt-BR">
                <a:solidFill>
                  <a:srgbClr val="4F81BD"/>
                </a:solidFill>
              </a:rPr>
            </a:br>
            <a:r>
              <a:rPr lang="pt-BR" altLang="pt-BR" sz="2800">
                <a:solidFill>
                  <a:srgbClr val="4F81BD"/>
                </a:solidFill>
              </a:rPr>
              <a:t>1º Grau – Execução</a:t>
            </a:r>
            <a:br>
              <a:rPr lang="pt-BR" altLang="pt-BR" sz="2800">
                <a:solidFill>
                  <a:srgbClr val="4F81BD"/>
                </a:solidFill>
              </a:rPr>
            </a:br>
            <a:endParaRPr lang="pt-BR" altLang="pt-BR" sz="2800">
              <a:solidFill>
                <a:srgbClr val="4F81BD"/>
              </a:solidFill>
            </a:endParaRPr>
          </a:p>
        </p:txBody>
      </p:sp>
      <p:pic>
        <p:nvPicPr>
          <p:cNvPr id="90116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317626"/>
            <a:ext cx="8208963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456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809751" y="2428876"/>
            <a:ext cx="8143875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pt-BR" altLang="pt-BR" sz="2000"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pt-BR" altLang="pt-BR" sz="2000"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pt-BR" altLang="pt-BR" sz="2000"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>
                <a:solidFill>
                  <a:srgbClr val="7F7F7F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411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6" y="163951"/>
            <a:ext cx="916305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841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aixaDeTexto 2"/>
          <p:cNvSpPr txBox="1">
            <a:spLocks noChangeArrowheads="1"/>
          </p:cNvSpPr>
          <p:nvPr/>
        </p:nvSpPr>
        <p:spPr bwMode="auto">
          <a:xfrm>
            <a:off x="1524000" y="5589588"/>
            <a:ext cx="914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1524000" y="82551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800">
                <a:solidFill>
                  <a:srgbClr val="4F81BD"/>
                </a:solidFill>
              </a:rPr>
              <a:t>1º Grau – Execução</a:t>
            </a:r>
          </a:p>
          <a:p>
            <a:pPr algn="ctr">
              <a:spcBef>
                <a:spcPct val="0"/>
              </a:spcBef>
              <a:buClrTx/>
            </a:pPr>
            <a:r>
              <a:rPr lang="pt-BR" altLang="pt-BR" sz="2000">
                <a:solidFill>
                  <a:srgbClr val="4F81BD"/>
                </a:solidFill>
              </a:rPr>
              <a:t>Retirado dados anteriores a 2000</a:t>
            </a:r>
          </a:p>
        </p:txBody>
      </p:sp>
      <p:pic>
        <p:nvPicPr>
          <p:cNvPr id="92164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184276"/>
            <a:ext cx="82486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027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32" y="521576"/>
            <a:ext cx="82867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78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3" y="94593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47" y="2655779"/>
            <a:ext cx="1470685" cy="77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969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Conteúdo 2"/>
          <p:cNvSpPr>
            <a:spLocks/>
          </p:cNvSpPr>
          <p:nvPr/>
        </p:nvSpPr>
        <p:spPr bwMode="auto">
          <a:xfrm>
            <a:off x="1966914" y="2133601"/>
            <a:ext cx="82581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</a:rPr>
              <a:t>Meta 3 CNJ e Meta 9 CSJT (ICONc) – Manter o percentual do biênio 2016/2017 no Índice de Conciliação na Fase de Conhecimento.</a:t>
            </a:r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1524000" y="765175"/>
            <a:ext cx="91440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800">
                <a:solidFill>
                  <a:srgbClr val="4F81BD"/>
                </a:solidFill>
                <a:cs typeface="Arial" panose="020B0604020202020204" pitchFamily="34" charset="0"/>
              </a:rPr>
              <a:t>Estimular a prevenção e conciliação de conflitos</a:t>
            </a:r>
          </a:p>
          <a:p>
            <a:pPr algn="ctr">
              <a:spcBef>
                <a:spcPct val="0"/>
              </a:spcBef>
              <a:buClrTx/>
            </a:pPr>
            <a:r>
              <a:rPr lang="pt-BR" altLang="pt-BR" sz="2000">
                <a:solidFill>
                  <a:srgbClr val="4F81BD"/>
                </a:solidFill>
                <a:cs typeface="Arial" panose="020B0604020202020204" pitchFamily="34" charset="0"/>
              </a:rPr>
              <a:t>Meta e indicador nacional</a:t>
            </a:r>
          </a:p>
        </p:txBody>
      </p:sp>
      <p:sp>
        <p:nvSpPr>
          <p:cNvPr id="98308" name="Espaço Reservado para Conteúdo 2"/>
          <p:cNvSpPr>
            <a:spLocks/>
          </p:cNvSpPr>
          <p:nvPr/>
        </p:nvSpPr>
        <p:spPr bwMode="auto">
          <a:xfrm>
            <a:off x="1919289" y="4221163"/>
            <a:ext cx="8258175" cy="7921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t-BR" altLang="pt-BR" sz="4400">
                <a:solidFill>
                  <a:srgbClr val="92D050"/>
                </a:solidFill>
              </a:rPr>
              <a:t>Desempenho acumulado: 94,84%</a:t>
            </a:r>
          </a:p>
        </p:txBody>
      </p:sp>
    </p:spTree>
    <p:extLst>
      <p:ext uri="{BB962C8B-B14F-4D97-AF65-F5344CB8AC3E}">
        <p14:creationId xmlns:p14="http://schemas.microsoft.com/office/powerpoint/2010/main" val="7204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aixaDeTexto 2"/>
          <p:cNvSpPr txBox="1">
            <a:spLocks noChangeArrowheads="1"/>
          </p:cNvSpPr>
          <p:nvPr/>
        </p:nvSpPr>
        <p:spPr bwMode="auto">
          <a:xfrm>
            <a:off x="1524000" y="5589588"/>
            <a:ext cx="914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1524000" y="115889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>
                <a:solidFill>
                  <a:srgbClr val="4F81BD"/>
                </a:solidFill>
              </a:rPr>
              <a:t/>
            </a:r>
            <a:br>
              <a:rPr lang="pt-BR" altLang="pt-BR">
                <a:solidFill>
                  <a:srgbClr val="4F81BD"/>
                </a:solidFill>
              </a:rPr>
            </a:br>
            <a:r>
              <a:rPr lang="pt-BR" altLang="pt-BR" sz="2800">
                <a:solidFill>
                  <a:srgbClr val="4F81BD"/>
                </a:solidFill>
              </a:rPr>
              <a:t>1º Grau – Conciliação</a:t>
            </a:r>
            <a:br>
              <a:rPr lang="pt-BR" altLang="pt-BR" sz="2800">
                <a:solidFill>
                  <a:srgbClr val="4F81BD"/>
                </a:solidFill>
              </a:rPr>
            </a:br>
            <a:endParaRPr lang="pt-BR" altLang="pt-BR" sz="2800">
              <a:solidFill>
                <a:srgbClr val="4F81BD"/>
              </a:solidFill>
            </a:endParaRPr>
          </a:p>
        </p:txBody>
      </p:sp>
      <p:sp>
        <p:nvSpPr>
          <p:cNvPr id="99332" name="CaixaDeTexto 1"/>
          <p:cNvSpPr txBox="1">
            <a:spLocks noChangeArrowheads="1"/>
          </p:cNvSpPr>
          <p:nvPr/>
        </p:nvSpPr>
        <p:spPr bwMode="auto">
          <a:xfrm>
            <a:off x="1612901" y="1766888"/>
            <a:ext cx="8964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altLang="pt-BR" b="0">
                <a:solidFill>
                  <a:schemeClr val="tx1"/>
                </a:solidFill>
              </a:rPr>
              <a:t>Na comparação do período de </a:t>
            </a:r>
            <a:r>
              <a:rPr lang="pt-BR" altLang="pt-BR" b="0" u="sng">
                <a:solidFill>
                  <a:schemeClr val="tx1"/>
                </a:solidFill>
              </a:rPr>
              <a:t>jan/18 a dez/18 </a:t>
            </a:r>
            <a:r>
              <a:rPr lang="pt-BR" altLang="pt-BR" b="0">
                <a:solidFill>
                  <a:schemeClr val="tx1"/>
                </a:solidFill>
              </a:rPr>
              <a:t>com o de </a:t>
            </a:r>
            <a:r>
              <a:rPr lang="pt-BR" altLang="pt-BR" b="0" u="sng">
                <a:solidFill>
                  <a:schemeClr val="tx1"/>
                </a:solidFill>
              </a:rPr>
              <a:t>jan/19 a ago/19</a:t>
            </a:r>
            <a:r>
              <a:rPr lang="pt-BR" altLang="pt-BR" b="0">
                <a:solidFill>
                  <a:schemeClr val="tx1"/>
                </a:solidFill>
              </a:rPr>
              <a:t>,          </a:t>
            </a:r>
            <a:r>
              <a:rPr lang="pt-BR" altLang="pt-BR" b="0" u="sng">
                <a:solidFill>
                  <a:schemeClr val="tx1"/>
                </a:solidFill>
              </a:rPr>
              <a:t>não</a:t>
            </a:r>
            <a:r>
              <a:rPr lang="pt-BR" altLang="pt-BR" b="0">
                <a:solidFill>
                  <a:schemeClr val="tx1"/>
                </a:solidFill>
              </a:rPr>
              <a:t> foi significativa a diferença obtida no indicador conciliados</a:t>
            </a:r>
          </a:p>
        </p:txBody>
      </p:sp>
    </p:spTree>
    <p:extLst>
      <p:ext uri="{BB962C8B-B14F-4D97-AF65-F5344CB8AC3E}">
        <p14:creationId xmlns:p14="http://schemas.microsoft.com/office/powerpoint/2010/main" val="1296687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87" y="458514"/>
            <a:ext cx="82867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04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3" y="94593"/>
            <a:ext cx="8254123" cy="619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446" y="2705595"/>
            <a:ext cx="1471295" cy="78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20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Conteúdo 2"/>
          <p:cNvSpPr>
            <a:spLocks/>
          </p:cNvSpPr>
          <p:nvPr/>
        </p:nvSpPr>
        <p:spPr bwMode="auto">
          <a:xfrm>
            <a:off x="1966914" y="2133601"/>
            <a:ext cx="82581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  <a:cs typeface="Arial" panose="020B0604020202020204" pitchFamily="34" charset="0"/>
              </a:rPr>
              <a:t>Meta 7 CNJ, Meta 10 CSJT e Meta 17 TRT3 (</a:t>
            </a:r>
            <a:r>
              <a:rPr lang="pt-BR" altLang="pt-BR">
                <a:solidFill>
                  <a:schemeClr val="tx1"/>
                </a:solidFill>
              </a:rPr>
              <a:t>IRA) – Identificar e reduzir em 2% o acervo dos dez maiores litigantes em relação ao ano anterior, até 2020</a:t>
            </a:r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1524000" y="765176"/>
            <a:ext cx="9144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pt-BR" altLang="pt-BR" sz="3600">
              <a:solidFill>
                <a:srgbClr val="4F81BD"/>
              </a:solidFill>
              <a:cs typeface="Arial" panose="020B0604020202020204" pitchFamily="34" charset="0"/>
            </a:endParaRPr>
          </a:p>
        </p:txBody>
      </p:sp>
      <p:sp>
        <p:nvSpPr>
          <p:cNvPr id="105476" name="Espaço Reservado para Conteúdo 2"/>
          <p:cNvSpPr>
            <a:spLocks/>
          </p:cNvSpPr>
          <p:nvPr/>
        </p:nvSpPr>
        <p:spPr bwMode="auto">
          <a:xfrm>
            <a:off x="1992314" y="4508501"/>
            <a:ext cx="8258175" cy="7921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t-BR" altLang="pt-BR" sz="4400">
                <a:solidFill>
                  <a:srgbClr val="92D050"/>
                </a:solidFill>
              </a:rPr>
              <a:t>Desempenho acumulado: 132,09%</a:t>
            </a:r>
          </a:p>
        </p:txBody>
      </p:sp>
      <p:sp>
        <p:nvSpPr>
          <p:cNvPr id="105477" name="Text Box 2"/>
          <p:cNvSpPr txBox="1">
            <a:spLocks noChangeArrowheads="1"/>
          </p:cNvSpPr>
          <p:nvPr/>
        </p:nvSpPr>
        <p:spPr bwMode="auto">
          <a:xfrm>
            <a:off x="1549400" y="512763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800">
                <a:solidFill>
                  <a:srgbClr val="4F81BD"/>
                </a:solidFill>
                <a:cs typeface="Arial" panose="020B0604020202020204" pitchFamily="34" charset="0"/>
              </a:rPr>
              <a:t>Gerir demandas repetitivas e de grandes litigantes</a:t>
            </a:r>
          </a:p>
          <a:p>
            <a:pPr algn="ctr">
              <a:spcBef>
                <a:spcPct val="0"/>
              </a:spcBef>
              <a:buClrTx/>
            </a:pPr>
            <a:r>
              <a:rPr lang="pt-BR" altLang="pt-BR" sz="2000">
                <a:solidFill>
                  <a:srgbClr val="4F81BD"/>
                </a:solidFill>
                <a:cs typeface="Arial" panose="020B0604020202020204" pitchFamily="34" charset="0"/>
              </a:rPr>
              <a:t>Meta e indicador nacional e do Plano Estratégico do TRT3</a:t>
            </a:r>
          </a:p>
        </p:txBody>
      </p:sp>
    </p:spTree>
    <p:extLst>
      <p:ext uri="{BB962C8B-B14F-4D97-AF65-F5344CB8AC3E}">
        <p14:creationId xmlns:p14="http://schemas.microsoft.com/office/powerpoint/2010/main" val="16023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Conteúdo 2"/>
          <p:cNvSpPr>
            <a:spLocks/>
          </p:cNvSpPr>
          <p:nvPr/>
        </p:nvSpPr>
        <p:spPr bwMode="auto">
          <a:xfrm>
            <a:off x="1966914" y="2133601"/>
            <a:ext cx="82581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</a:rPr>
              <a:t>IAM – Atingir e manter a pontuação entre 62 e 78% até 2020.</a:t>
            </a:r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1524000" y="765176"/>
            <a:ext cx="9144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800">
                <a:solidFill>
                  <a:srgbClr val="4F81BD"/>
                </a:solidFill>
                <a:cs typeface="Arial" panose="020B0604020202020204" pitchFamily="34" charset="0"/>
              </a:rPr>
              <a:t>Indicador 13 CSJT</a:t>
            </a:r>
          </a:p>
        </p:txBody>
      </p:sp>
      <p:sp>
        <p:nvSpPr>
          <p:cNvPr id="106500" name="Espaço Reservado para Conteúdo 2"/>
          <p:cNvSpPr>
            <a:spLocks/>
          </p:cNvSpPr>
          <p:nvPr/>
        </p:nvSpPr>
        <p:spPr bwMode="auto">
          <a:xfrm>
            <a:off x="1992314" y="4005263"/>
            <a:ext cx="8258175" cy="7921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t-BR" altLang="pt-BR" sz="4400">
                <a:solidFill>
                  <a:srgbClr val="92D050"/>
                </a:solidFill>
              </a:rPr>
              <a:t>Desempenho acumulado: 116,36%</a:t>
            </a:r>
          </a:p>
        </p:txBody>
      </p:sp>
    </p:spTree>
    <p:extLst>
      <p:ext uri="{BB962C8B-B14F-4D97-AF65-F5344CB8AC3E}">
        <p14:creationId xmlns:p14="http://schemas.microsoft.com/office/powerpoint/2010/main" val="7641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2030578" y="665094"/>
            <a:ext cx="8098569" cy="79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pt-BR" alt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/>
                <a:cs typeface="+mj-cs"/>
              </a:rPr>
              <a:t>Agenda</a:t>
            </a:r>
          </a:p>
        </p:txBody>
      </p:sp>
      <p:sp>
        <p:nvSpPr>
          <p:cNvPr id="7" name="Espaço Reservado para Conteúdo 15"/>
          <p:cNvSpPr txBox="1">
            <a:spLocks/>
          </p:cNvSpPr>
          <p:nvPr/>
        </p:nvSpPr>
        <p:spPr bwMode="auto">
          <a:xfrm>
            <a:off x="2017643" y="1601719"/>
            <a:ext cx="8126689" cy="352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tx1"/>
                </a:solidFill>
              </a:rPr>
              <a:t>Resultados do 2º quadrimestre de 2019</a:t>
            </a:r>
          </a:p>
          <a:p>
            <a:pPr lvl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bg1">
                    <a:lumMod val="65000"/>
                  </a:schemeClr>
                </a:solidFill>
              </a:rPr>
              <a:t>Análise da estratégia, desempenho dos objetivos, metas e indicadores e análise estatística dos resultados da área fim</a:t>
            </a:r>
          </a:p>
          <a:p>
            <a:pPr lvl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/>
                </a:solidFill>
              </a:rPr>
              <a:t>Portfólio de projetos estratégicos</a:t>
            </a:r>
          </a:p>
          <a:p>
            <a:pPr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bg1">
                    <a:lumMod val="65000"/>
                  </a:schemeClr>
                </a:solidFill>
              </a:rPr>
              <a:t>Planilha de acompanhamento de metas</a:t>
            </a:r>
          </a:p>
          <a:p>
            <a:pPr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800" dirty="0" err="1">
                <a:solidFill>
                  <a:schemeClr val="bg1">
                    <a:lumMod val="65000"/>
                  </a:schemeClr>
                </a:solidFill>
              </a:rPr>
              <a:t>IGOVs</a:t>
            </a:r>
            <a:endParaRPr lang="pt-BR" altLang="pt-BR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7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26836" y="294893"/>
            <a:ext cx="91440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3600" dirty="0">
                <a:solidFill>
                  <a:srgbClr val="4F81BD"/>
                </a:solidFill>
                <a:cs typeface="Arial" panose="020B0604020202020204" pitchFamily="34" charset="0"/>
              </a:rPr>
              <a:t>Desempenho dos objetivos estratégicos</a:t>
            </a:r>
            <a:endParaRPr lang="pt-BR" altLang="pt-BR" sz="36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1945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4" y="1700214"/>
            <a:ext cx="89820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1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1" y="150814"/>
            <a:ext cx="6708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70" y="1111525"/>
            <a:ext cx="39306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71" y="3945763"/>
            <a:ext cx="210026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64" y="1020382"/>
            <a:ext cx="3748088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3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595532" y="273873"/>
            <a:ext cx="91440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800" dirty="0">
                <a:solidFill>
                  <a:srgbClr val="4F81BD"/>
                </a:solidFill>
                <a:cs typeface="Arial" panose="020B0604020202020204" pitchFamily="34" charset="0"/>
              </a:rPr>
              <a:t>Projetos estratégicos com entrave grave na execução</a:t>
            </a:r>
          </a:p>
        </p:txBody>
      </p:sp>
      <p:sp>
        <p:nvSpPr>
          <p:cNvPr id="110595" name="Espaço Reservado para Conteúdo 2"/>
          <p:cNvSpPr>
            <a:spLocks/>
          </p:cNvSpPr>
          <p:nvPr/>
        </p:nvSpPr>
        <p:spPr bwMode="auto">
          <a:xfrm>
            <a:off x="1966914" y="2133600"/>
            <a:ext cx="8258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</a:rPr>
              <a:t>Projeto Estratégico de implantação do SIGEP </a:t>
            </a:r>
          </a:p>
          <a:p>
            <a:pPr algn="just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</a:rPr>
              <a:t>Programa Trabalho saudável e seguro</a:t>
            </a:r>
          </a:p>
          <a:p>
            <a:pPr algn="just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</a:rPr>
              <a:t>Projeto Estratégico Implantação do Novo Fórum de Belo Horizonte</a:t>
            </a:r>
            <a:endParaRPr lang="pt-BR" alt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6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2030578" y="665094"/>
            <a:ext cx="8098569" cy="79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pt-BR" alt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/>
                <a:cs typeface="+mj-cs"/>
              </a:rPr>
              <a:t>Agenda</a:t>
            </a:r>
          </a:p>
        </p:txBody>
      </p:sp>
      <p:sp>
        <p:nvSpPr>
          <p:cNvPr id="7" name="Espaço Reservado para Conteúdo 15"/>
          <p:cNvSpPr txBox="1">
            <a:spLocks/>
          </p:cNvSpPr>
          <p:nvPr/>
        </p:nvSpPr>
        <p:spPr bwMode="auto">
          <a:xfrm>
            <a:off x="2017643" y="1601719"/>
            <a:ext cx="8126689" cy="352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bg1">
                    <a:lumMod val="65000"/>
                  </a:schemeClr>
                </a:solidFill>
              </a:rPr>
              <a:t>Resultados do 2º quadrimestre de 2019</a:t>
            </a:r>
          </a:p>
          <a:p>
            <a:pPr lvl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bg1">
                    <a:lumMod val="65000"/>
                  </a:schemeClr>
                </a:solidFill>
              </a:rPr>
              <a:t>Análise da estratégia, desempenho dos objetivos, metas e indicadores e análise estatística dos resultados da área fim</a:t>
            </a:r>
          </a:p>
          <a:p>
            <a:pPr lvl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bg1">
                    <a:lumMod val="65000"/>
                  </a:schemeClr>
                </a:solidFill>
              </a:rPr>
              <a:t>Portfólio de projetos estratégicos</a:t>
            </a:r>
          </a:p>
          <a:p>
            <a:pPr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tx1"/>
                </a:solidFill>
              </a:rPr>
              <a:t>Planilha de acompanhamento de metas</a:t>
            </a:r>
          </a:p>
          <a:p>
            <a:pPr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800" dirty="0" err="1">
                <a:solidFill>
                  <a:schemeClr val="bg1">
                    <a:lumMod val="65000"/>
                  </a:schemeClr>
                </a:solidFill>
              </a:rPr>
              <a:t>IGOVs</a:t>
            </a:r>
            <a:endParaRPr lang="pt-BR" altLang="pt-BR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465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152361" y="190502"/>
            <a:ext cx="91440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800" dirty="0">
                <a:solidFill>
                  <a:srgbClr val="4F81BD"/>
                </a:solidFill>
                <a:cs typeface="Arial" panose="020B0604020202020204" pitchFamily="34" charset="0"/>
              </a:rPr>
              <a:t>Planilha de acompanhamento de metas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000" dirty="0">
                <a:solidFill>
                  <a:srgbClr val="4F81BD"/>
                </a:solidFill>
                <a:cs typeface="Arial" panose="020B0604020202020204" pitchFamily="34" charset="0"/>
              </a:rPr>
              <a:t>Cronograma CGEST/CSJT</a:t>
            </a:r>
          </a:p>
        </p:txBody>
      </p:sp>
      <p:pic>
        <p:nvPicPr>
          <p:cNvPr id="11264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3068638"/>
            <a:ext cx="50006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631950" y="1773239"/>
            <a:ext cx="8516938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0"/>
              </a:spcBef>
              <a:buClrTx/>
              <a:defRPr/>
            </a:pPr>
            <a:r>
              <a:rPr lang="pt-BR" altLang="pt-BR" sz="2800" dirty="0">
                <a:solidFill>
                  <a:schemeClr val="tx1"/>
                </a:solidFill>
              </a:rPr>
              <a:t>As unidades envolvidas devem encaminhar para a Seção de Planejamento e Estatística as planilhas atualizadas até o dia 10 dos meses de:</a:t>
            </a:r>
          </a:p>
          <a:p>
            <a:pPr marL="457200" indent="-4572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pt-BR" altLang="pt-BR" sz="2800" dirty="0">
              <a:solidFill>
                <a:schemeClr val="tx1"/>
              </a:solidFill>
            </a:endParaRPr>
          </a:p>
          <a:p>
            <a:pPr marL="457200" indent="-4572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pt-BR" altLang="pt-BR" sz="2800" dirty="0">
                <a:solidFill>
                  <a:schemeClr val="tx1"/>
                </a:solidFill>
              </a:rPr>
              <a:t>JANEIRO</a:t>
            </a:r>
          </a:p>
          <a:p>
            <a:pPr marL="457200" indent="-4572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pt-BR" altLang="pt-BR" sz="2800" dirty="0">
                <a:solidFill>
                  <a:schemeClr val="tx1"/>
                </a:solidFill>
              </a:rPr>
              <a:t>ABRIL</a:t>
            </a:r>
          </a:p>
          <a:p>
            <a:pPr marL="457200" indent="-4572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pt-BR" altLang="pt-BR" sz="2800" dirty="0">
                <a:solidFill>
                  <a:schemeClr val="tx1"/>
                </a:solidFill>
              </a:rPr>
              <a:t>JULHO</a:t>
            </a:r>
          </a:p>
          <a:p>
            <a:pPr marL="457200" indent="-4572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pt-BR" altLang="pt-BR" sz="2800" dirty="0">
                <a:solidFill>
                  <a:srgbClr val="00B050"/>
                </a:solidFill>
              </a:rPr>
              <a:t>OUTUBRO</a:t>
            </a:r>
          </a:p>
          <a:p>
            <a:pPr>
              <a:spcBef>
                <a:spcPct val="0"/>
              </a:spcBef>
              <a:buClrTx/>
              <a:defRPr/>
            </a:pPr>
            <a:endParaRPr lang="pt-BR" altLang="pt-BR" sz="2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pt-BR" altLang="pt-BR" sz="2400" dirty="0">
                <a:solidFill>
                  <a:srgbClr val="00B050"/>
                </a:solidFill>
              </a:rPr>
              <a:t>Reforçar Ação para meta 8</a:t>
            </a:r>
          </a:p>
        </p:txBody>
      </p:sp>
    </p:spTree>
    <p:extLst>
      <p:ext uri="{BB962C8B-B14F-4D97-AF65-F5344CB8AC3E}">
        <p14:creationId xmlns:p14="http://schemas.microsoft.com/office/powerpoint/2010/main" val="34325622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2030578" y="665094"/>
            <a:ext cx="8098569" cy="79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pt-BR" alt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/>
                <a:cs typeface="+mj-cs"/>
              </a:rPr>
              <a:t>Agenda</a:t>
            </a:r>
          </a:p>
        </p:txBody>
      </p:sp>
      <p:sp>
        <p:nvSpPr>
          <p:cNvPr id="7" name="Espaço Reservado para Conteúdo 15"/>
          <p:cNvSpPr txBox="1">
            <a:spLocks/>
          </p:cNvSpPr>
          <p:nvPr/>
        </p:nvSpPr>
        <p:spPr bwMode="auto">
          <a:xfrm>
            <a:off x="2017643" y="1601719"/>
            <a:ext cx="8126689" cy="352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bg1">
                    <a:lumMod val="65000"/>
                  </a:schemeClr>
                </a:solidFill>
              </a:rPr>
              <a:t>Resultados do 2º quadrimestre de 2019</a:t>
            </a:r>
          </a:p>
          <a:p>
            <a:pPr lvl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bg1">
                    <a:lumMod val="65000"/>
                  </a:schemeClr>
                </a:solidFill>
              </a:rPr>
              <a:t>Análise da estratégia, desempenho dos objetivos, metas e indicadores e análise estatística dos resultados da área fim</a:t>
            </a:r>
          </a:p>
          <a:p>
            <a:pPr lvl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bg1">
                    <a:lumMod val="65000"/>
                  </a:schemeClr>
                </a:solidFill>
              </a:rPr>
              <a:t>Portfólio de projetos estratégicos</a:t>
            </a:r>
          </a:p>
          <a:p>
            <a:pPr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bg1">
                    <a:lumMod val="65000"/>
                  </a:schemeClr>
                </a:solidFill>
              </a:rPr>
              <a:t>Planilha de acompanhamento de metas</a:t>
            </a:r>
          </a:p>
          <a:p>
            <a:pPr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800" dirty="0" err="1">
                <a:solidFill>
                  <a:schemeClr val="tx1"/>
                </a:solidFill>
              </a:rPr>
              <a:t>IGOVs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90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ço Reservado para Conteúdo 2"/>
          <p:cNvSpPr>
            <a:spLocks/>
          </p:cNvSpPr>
          <p:nvPr/>
        </p:nvSpPr>
        <p:spPr bwMode="auto">
          <a:xfrm>
            <a:off x="1524000" y="1557339"/>
            <a:ext cx="91440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pt-BR" altLang="pt-BR" sz="2800">
                <a:solidFill>
                  <a:schemeClr val="tx1"/>
                </a:solidFill>
              </a:rPr>
              <a:t>O TCU informou que não haverá aferição em 2019, o que fazer?</a:t>
            </a:r>
          </a:p>
          <a:p>
            <a:pPr>
              <a:spcBef>
                <a:spcPct val="0"/>
              </a:spcBef>
              <a:buClrTx/>
            </a:pPr>
            <a:endParaRPr lang="pt-BR" altLang="pt-BR" sz="2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</a:pPr>
            <a:r>
              <a:rPr lang="pt-BR" altLang="pt-BR" sz="2800" u="sng">
                <a:solidFill>
                  <a:schemeClr val="tx1"/>
                </a:solidFill>
              </a:rPr>
              <a:t>Opção 1</a:t>
            </a:r>
            <a:r>
              <a:rPr lang="pt-BR" altLang="pt-BR" sz="2800">
                <a:solidFill>
                  <a:schemeClr val="tx1"/>
                </a:solidFill>
              </a:rPr>
              <a:t>: Repetir a mensuração de 2018?       OU</a:t>
            </a:r>
          </a:p>
          <a:p>
            <a:pPr>
              <a:spcBef>
                <a:spcPct val="0"/>
              </a:spcBef>
              <a:buClrTx/>
            </a:pPr>
            <a:endParaRPr lang="pt-BR" altLang="pt-BR" sz="2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</a:pPr>
            <a:r>
              <a:rPr lang="pt-BR" altLang="pt-BR" sz="2800" u="sng">
                <a:solidFill>
                  <a:schemeClr val="tx1"/>
                </a:solidFill>
              </a:rPr>
              <a:t>Opção 2</a:t>
            </a:r>
            <a:r>
              <a:rPr lang="pt-BR" altLang="pt-BR" sz="2800">
                <a:solidFill>
                  <a:schemeClr val="tx1"/>
                </a:solidFill>
              </a:rPr>
              <a:t>: Deixar os dados em branco e retirar os indicadores do computo dos faróis dos objetivos estratégicos?</a:t>
            </a:r>
          </a:p>
        </p:txBody>
      </p:sp>
      <p:sp>
        <p:nvSpPr>
          <p:cNvPr id="114691" name="Text Box 2"/>
          <p:cNvSpPr txBox="1">
            <a:spLocks noChangeArrowheads="1"/>
          </p:cNvSpPr>
          <p:nvPr/>
        </p:nvSpPr>
        <p:spPr bwMode="auto">
          <a:xfrm>
            <a:off x="1525588" y="260350"/>
            <a:ext cx="91440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800">
                <a:solidFill>
                  <a:srgbClr val="4F81BD"/>
                </a:solidFill>
                <a:cs typeface="Arial" panose="020B0604020202020204" pitchFamily="34" charset="0"/>
              </a:rPr>
              <a:t>IGOVs</a:t>
            </a:r>
          </a:p>
        </p:txBody>
      </p:sp>
    </p:spTree>
    <p:extLst>
      <p:ext uri="{BB962C8B-B14F-4D97-AF65-F5344CB8AC3E}">
        <p14:creationId xmlns:p14="http://schemas.microsoft.com/office/powerpoint/2010/main" val="2277817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ítulo 1"/>
          <p:cNvSpPr>
            <a:spLocks noGrp="1"/>
          </p:cNvSpPr>
          <p:nvPr>
            <p:ph type="title"/>
          </p:nvPr>
        </p:nvSpPr>
        <p:spPr>
          <a:xfrm>
            <a:off x="1981200" y="1638300"/>
            <a:ext cx="8229600" cy="1143000"/>
          </a:xfrm>
        </p:spPr>
        <p:txBody>
          <a:bodyPr/>
          <a:lstStyle/>
          <a:p>
            <a:r>
              <a:rPr lang="pt-BR" altLang="pt-BR" smtClean="0"/>
              <a:t>OBRIGADO!</a:t>
            </a:r>
          </a:p>
        </p:txBody>
      </p:sp>
      <p:sp>
        <p:nvSpPr>
          <p:cNvPr id="115715" name="Título 1"/>
          <p:cNvSpPr txBox="1">
            <a:spLocks/>
          </p:cNvSpPr>
          <p:nvPr/>
        </p:nvSpPr>
        <p:spPr bwMode="auto">
          <a:xfrm>
            <a:off x="1981200" y="2933701"/>
            <a:ext cx="82296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pt-BR" altLang="pt-BR" sz="3000"/>
              <a:t>Secretaria de Gestão Estratégica</a:t>
            </a:r>
          </a:p>
          <a:p>
            <a:pPr algn="ctr">
              <a:spcBef>
                <a:spcPct val="0"/>
              </a:spcBef>
            </a:pPr>
            <a:r>
              <a:rPr lang="pt-BR" altLang="pt-BR" sz="3000">
                <a:hlinkClick r:id="rId2"/>
              </a:rPr>
              <a:t>gestaoestrategica@trt3.jus.br</a:t>
            </a:r>
            <a:endParaRPr lang="pt-BR" altLang="pt-BR" sz="3000"/>
          </a:p>
          <a:p>
            <a:pPr algn="ctr">
              <a:spcBef>
                <a:spcPct val="0"/>
              </a:spcBef>
            </a:pPr>
            <a:r>
              <a:rPr lang="pt-BR" altLang="pt-BR" sz="3000"/>
              <a:t>(31) 3228-7013</a:t>
            </a:r>
          </a:p>
        </p:txBody>
      </p:sp>
    </p:spTree>
    <p:extLst>
      <p:ext uri="{BB962C8B-B14F-4D97-AF65-F5344CB8AC3E}">
        <p14:creationId xmlns:p14="http://schemas.microsoft.com/office/powerpoint/2010/main" val="372704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217160"/>
            <a:ext cx="91440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3600" dirty="0">
                <a:solidFill>
                  <a:srgbClr val="4F81BD"/>
                </a:solidFill>
                <a:cs typeface="Arial" panose="020B0604020202020204" pitchFamily="34" charset="0"/>
              </a:rPr>
              <a:t>Desempenho dos indicadores estratégicos</a:t>
            </a:r>
            <a:endParaRPr lang="pt-BR" altLang="pt-BR" sz="36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2150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1544638"/>
            <a:ext cx="869473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198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19294" y="347444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3600" dirty="0">
                <a:solidFill>
                  <a:srgbClr val="4F81BD"/>
                </a:solidFill>
                <a:cs typeface="Arial" panose="020B0604020202020204" pitchFamily="34" charset="0"/>
              </a:rPr>
              <a:t>Desempenho dos indicadores estratégicos</a:t>
            </a:r>
            <a:endParaRPr lang="pt-BR" altLang="pt-BR" sz="36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524000" y="1341438"/>
            <a:ext cx="9144000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pt-BR" altLang="pt-BR" sz="2400"/>
              <a:t>Dos 37 indicadores relacionados no Plano Estratégico 2015-2020, 23 atingiram a meta estipulada para – 2º quadrimestre de 2019;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pt-BR" altLang="pt-BR" sz="140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pt-BR" altLang="pt-BR" sz="2400"/>
              <a:t>02 indicadores mostraram resultados aquém das expectativas;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pt-BR" altLang="pt-BR" sz="140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pt-BR" altLang="pt-BR" sz="2400"/>
              <a:t>08 indicadores não foram mensurados;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"/>
            </a:pPr>
            <a:endParaRPr lang="pt-BR" altLang="pt-BR" sz="140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pt-BR" altLang="pt-BR" sz="2400"/>
              <a:t>Dos 6 indicadores diretamente relacionados à prestação jurisdicional, </a:t>
            </a:r>
            <a:r>
              <a:rPr lang="pt-BR" altLang="pt-BR" sz="2400" u="sng"/>
              <a:t>83,33%</a:t>
            </a:r>
            <a:r>
              <a:rPr lang="pt-BR" altLang="pt-BR" sz="2400"/>
              <a:t> atingiram a meta definida (</a:t>
            </a:r>
            <a:r>
              <a:rPr lang="pt-BR" altLang="pt-BR" sz="2400">
                <a:solidFill>
                  <a:srgbClr val="00B050"/>
                </a:solidFill>
              </a:rPr>
              <a:t>10, 11, 14,</a:t>
            </a:r>
            <a:r>
              <a:rPr lang="pt-BR" altLang="pt-BR" sz="2400"/>
              <a:t> 15, </a:t>
            </a:r>
            <a:r>
              <a:rPr lang="pt-BR" altLang="pt-BR" sz="2400">
                <a:solidFill>
                  <a:srgbClr val="00B050"/>
                </a:solidFill>
              </a:rPr>
              <a:t>16 e 17</a:t>
            </a:r>
            <a:r>
              <a:rPr lang="pt-BR" altLang="pt-BR" sz="2400"/>
              <a:t>);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pt-BR" altLang="pt-BR" sz="140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pt-BR" altLang="pt-BR" sz="2400"/>
              <a:t>31 indicadores monitoram o desempenho das atividades administrativas, e os resultados demonstram que </a:t>
            </a:r>
            <a:r>
              <a:rPr lang="pt-BR" altLang="pt-BR" sz="2400" u="sng"/>
              <a:t>58,06%</a:t>
            </a:r>
            <a:r>
              <a:rPr lang="pt-BR" altLang="pt-BR" sz="2400"/>
              <a:t> das metas estipuladas foram atingidas (18 indicadores). </a:t>
            </a:r>
          </a:p>
        </p:txBody>
      </p:sp>
    </p:spTree>
    <p:extLst>
      <p:ext uri="{BB962C8B-B14F-4D97-AF65-F5344CB8AC3E}">
        <p14:creationId xmlns:p14="http://schemas.microsoft.com/office/powerpoint/2010/main" val="34205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46" y="469024"/>
            <a:ext cx="82867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87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1288</Words>
  <Application>Microsoft Office PowerPoint</Application>
  <PresentationFormat>Widescreen</PresentationFormat>
  <Paragraphs>207</Paragraphs>
  <Slides>66</Slides>
  <Notes>35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3" baseType="lpstr">
      <vt:lpstr>Microsoft YaHei</vt:lpstr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REUNIÃO DE ANÁLISE DA ESTRATÉGIA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>Tribunal Regional do Trabalho da 3ª Região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PRELIMINAR DE AUDITORIA (e-PAD 10.893/2018)</dc:title>
  <dc:creator>Olavo de Oliveira Dantas</dc:creator>
  <cp:lastModifiedBy>Patricia Helena dos Reis</cp:lastModifiedBy>
  <cp:revision>76</cp:revision>
  <dcterms:created xsi:type="dcterms:W3CDTF">2019-06-05T17:32:19Z</dcterms:created>
  <dcterms:modified xsi:type="dcterms:W3CDTF">2019-09-30T14:45:55Z</dcterms:modified>
</cp:coreProperties>
</file>